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0.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7"/>
  </p:notesMasterIdLst>
  <p:sldIdLst>
    <p:sldId id="256" r:id="rId2"/>
    <p:sldId id="324" r:id="rId3"/>
    <p:sldId id="261" r:id="rId4"/>
    <p:sldId id="346" r:id="rId5"/>
    <p:sldId id="326" r:id="rId6"/>
    <p:sldId id="345" r:id="rId7"/>
    <p:sldId id="329" r:id="rId8"/>
    <p:sldId id="332" r:id="rId9"/>
    <p:sldId id="335" r:id="rId10"/>
    <p:sldId id="321" r:id="rId11"/>
    <p:sldId id="322" r:id="rId12"/>
    <p:sldId id="323" r:id="rId13"/>
    <p:sldId id="318" r:id="rId14"/>
    <p:sldId id="279" r:id="rId15"/>
    <p:sldId id="264" r:id="rId16"/>
    <p:sldId id="265" r:id="rId17"/>
    <p:sldId id="350" r:id="rId18"/>
    <p:sldId id="316" r:id="rId19"/>
    <p:sldId id="347" r:id="rId20"/>
    <p:sldId id="317" r:id="rId21"/>
    <p:sldId id="284" r:id="rId22"/>
    <p:sldId id="285" r:id="rId23"/>
    <p:sldId id="301" r:id="rId24"/>
    <p:sldId id="281" r:id="rId25"/>
    <p:sldId id="310" r:id="rId26"/>
    <p:sldId id="311" r:id="rId27"/>
    <p:sldId id="313" r:id="rId28"/>
    <p:sldId id="312" r:id="rId29"/>
    <p:sldId id="314" r:id="rId30"/>
    <p:sldId id="304" r:id="rId31"/>
    <p:sldId id="271" r:id="rId32"/>
    <p:sldId id="287" r:id="rId33"/>
    <p:sldId id="288" r:id="rId34"/>
    <p:sldId id="289" r:id="rId35"/>
    <p:sldId id="290" r:id="rId36"/>
    <p:sldId id="348" r:id="rId37"/>
    <p:sldId id="292" r:id="rId38"/>
    <p:sldId id="338" r:id="rId39"/>
    <p:sldId id="272" r:id="rId40"/>
    <p:sldId id="273" r:id="rId41"/>
    <p:sldId id="274" r:id="rId42"/>
    <p:sldId id="303" r:id="rId43"/>
    <p:sldId id="299" r:id="rId44"/>
    <p:sldId id="293" r:id="rId45"/>
    <p:sldId id="298" r:id="rId46"/>
    <p:sldId id="315" r:id="rId47"/>
    <p:sldId id="343" r:id="rId48"/>
    <p:sldId id="295" r:id="rId49"/>
    <p:sldId id="319" r:id="rId50"/>
    <p:sldId id="297" r:id="rId51"/>
    <p:sldId id="300" r:id="rId52"/>
    <p:sldId id="305" r:id="rId53"/>
    <p:sldId id="306" r:id="rId54"/>
    <p:sldId id="344" r:id="rId55"/>
    <p:sldId id="33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598" autoAdjust="0"/>
    <p:restoredTop sz="87847" autoAdjust="0"/>
  </p:normalViewPr>
  <p:slideViewPr>
    <p:cSldViewPr snapToObjects="1" showGuides="1">
      <p:cViewPr>
        <p:scale>
          <a:sx n="95" d="100"/>
          <a:sy n="95" d="100"/>
        </p:scale>
        <p:origin x="-728" y="-80"/>
      </p:cViewPr>
      <p:guideLst>
        <p:guide orient="horz" pos="2160"/>
        <p:guide pos="2880"/>
      </p:guideLst>
    </p:cSldViewPr>
  </p:slideViewPr>
  <p:outlineViewPr>
    <p:cViewPr>
      <p:scale>
        <a:sx n="33" d="100"/>
        <a:sy n="33" d="100"/>
      </p:scale>
      <p:origin x="0" y="6336"/>
    </p:cViewPr>
  </p:outlineViewPr>
  <p:notesTextViewPr>
    <p:cViewPr>
      <p:scale>
        <a:sx n="100" d="100"/>
        <a:sy n="100" d="100"/>
      </p:scale>
      <p:origin x="0" y="0"/>
    </p:cViewPr>
  </p:notesTextViewPr>
  <p:sorterViewPr>
    <p:cViewPr>
      <p:scale>
        <a:sx n="66" d="100"/>
        <a:sy n="66" d="100"/>
      </p:scale>
      <p:origin x="0" y="283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738D5E-2B86-144F-BD32-7B274563E26F}" type="datetimeFigureOut">
              <a:rPr lang="en-US" smtClean="0"/>
              <a:pPr/>
              <a:t>9/18/13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436D8D-9E4E-5D40-8BF5-77DC91040D62}"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716391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a:t>
            </a:r>
            <a:r>
              <a:rPr lang="en-US" baseline="0" dirty="0" smtClean="0"/>
              <a:t> we filter out comments on a website that are likely to be trolls or spam?  How do we find the angry or awesome emails and bob them up to the top so they get answered more frequently? How do we classify user interests so people find the news items or posts their most interested in?</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Find the outliers in a bunch of news</a:t>
            </a:r>
            <a:r>
              <a:rPr lang="en-US" baseline="0" dirty="0" smtClean="0"/>
              <a:t> articles or mailing list posts</a:t>
            </a:r>
            <a:r>
              <a:rPr lang="en-US" dirty="0" smtClean="0"/>
              <a:t>?</a:t>
            </a:r>
            <a:r>
              <a:rPr lang="en-US" baseline="0" dirty="0" smtClean="0"/>
              <a:t> </a:t>
            </a:r>
            <a:r>
              <a:rPr lang="en-US" dirty="0" smtClean="0"/>
              <a:t>Figure out often your</a:t>
            </a:r>
            <a:r>
              <a:rPr lang="en-US" baseline="0" dirty="0" smtClean="0"/>
              <a:t> organization </a:t>
            </a:r>
            <a:r>
              <a:rPr lang="en-US" dirty="0" smtClean="0"/>
              <a:t>receives certain types of messages</a:t>
            </a:r>
            <a:r>
              <a:rPr lang="en-US" dirty="0" smtClean="0"/>
              <a:t>? Recommend things people</a:t>
            </a:r>
            <a:r>
              <a:rPr lang="en-US" baseline="0" dirty="0" smtClean="0"/>
              <a:t> might want to read?</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10743351"/>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can people find the information they’re looking for, even</a:t>
            </a:r>
            <a:r>
              <a:rPr lang="en-US" baseline="0" dirty="0" smtClean="0"/>
              <a:t> if the words they used don’t appear exactly in the text they want to find?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smtClean="0"/>
              <a:t>THE NEXT SLIDE </a:t>
            </a:r>
            <a:r>
              <a:rPr lang="en-US" baseline="0" dirty="0" smtClean="0"/>
              <a:t>IS THE HANDOFF POINT]</a:t>
            </a:r>
            <a:endParaRPr lang="en-US" dirty="0" smtClean="0"/>
          </a:p>
          <a:p>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91969048"/>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I’m going to give a </a:t>
            </a:r>
            <a:r>
              <a:rPr lang="en-US" baseline="0" dirty="0" smtClean="0"/>
              <a:t>whirlwind tour of common and useful data-driven representations of text.</a:t>
            </a:r>
          </a:p>
          <a:p>
            <a:endParaRPr lang="en-US" dirty="0" smtClean="0"/>
          </a:p>
          <a:p>
            <a:r>
              <a:rPr lang="en-US" dirty="0" smtClean="0"/>
              <a:t>Here I’m presenting the things you can do in a small amount of Python code. I don’t want this to be the sort of NLP talk where you</a:t>
            </a:r>
            <a:r>
              <a:rPr lang="en-US" baseline="0" dirty="0" smtClean="0"/>
              <a:t> come away saying “oh, that was neat, I wonder when someone will make it work a second time”. I want you to come away with code you can use if you want to. We’ll get to just a bit of more speculative stuff at the end.</a:t>
            </a:r>
          </a:p>
        </p:txBody>
      </p:sp>
      <p:sp>
        <p:nvSpPr>
          <p:cNvPr id="4" name="Slide Number Placeholder 3"/>
          <p:cNvSpPr>
            <a:spLocks noGrp="1"/>
          </p:cNvSpPr>
          <p:nvPr>
            <p:ph type="sldNum" sz="quarter" idx="10"/>
          </p:nvPr>
        </p:nvSpPr>
        <p:spPr/>
        <p:txBody>
          <a:bodyPr/>
          <a:lstStyle/>
          <a:p>
            <a:fld id="{24436D8D-9E4E-5D40-8BF5-77DC91040D6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[Python</a:t>
            </a:r>
            <a:r>
              <a:rPr lang="en-US" baseline="0" dirty="0" smtClean="0"/>
              <a:t> example 1]</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“bag of words” representation</a:t>
            </a:r>
          </a:p>
          <a:p>
            <a:r>
              <a:rPr lang="en-US" dirty="0" smtClean="0"/>
              <a:t>These </a:t>
            </a:r>
            <a:r>
              <a:rPr lang="en-US" dirty="0" smtClean="0"/>
              <a:t>word clouds make</a:t>
            </a:r>
            <a:r>
              <a:rPr lang="en-US" baseline="0" dirty="0" smtClean="0"/>
              <a:t> me sad.</a:t>
            </a:r>
          </a:p>
          <a:p>
            <a:pPr>
              <a:buFontTx/>
              <a:buChar char="•"/>
            </a:pPr>
            <a:r>
              <a:rPr lang="en-US" baseline="0" dirty="0" smtClean="0"/>
              <a:t> Position means nothing</a:t>
            </a:r>
          </a:p>
          <a:p>
            <a:pPr>
              <a:buFontTx/>
              <a:buChar char="•"/>
            </a:pPr>
            <a:r>
              <a:rPr lang="en-US" baseline="0" dirty="0" smtClean="0"/>
              <a:t> Orientation means nothing</a:t>
            </a:r>
          </a:p>
          <a:p>
            <a:pPr>
              <a:buFontTx/>
              <a:buChar char="•"/>
            </a:pPr>
            <a:r>
              <a:rPr lang="en-US" baseline="0" dirty="0" smtClean="0"/>
              <a:t> Color means nothing</a:t>
            </a:r>
          </a:p>
          <a:p>
            <a:pPr>
              <a:buFontTx/>
              <a:buChar char="•"/>
            </a:pPr>
            <a:r>
              <a:rPr lang="en-US" baseline="0" dirty="0" smtClean="0"/>
              <a:t> Font is named “</a:t>
            </a:r>
            <a:r>
              <a:rPr lang="en-US" baseline="0" dirty="0" err="1" smtClean="0"/>
              <a:t>Coolvetica</a:t>
            </a:r>
            <a:r>
              <a:rPr lang="en-US" baseline="0" dirty="0" smtClean="0"/>
              <a:t>”</a:t>
            </a:r>
          </a:p>
        </p:txBody>
      </p:sp>
      <p:sp>
        <p:nvSpPr>
          <p:cNvPr id="4" name="Slide Number Placeholder 3"/>
          <p:cNvSpPr>
            <a:spLocks noGrp="1"/>
          </p:cNvSpPr>
          <p:nvPr>
            <p:ph type="sldNum" sz="quarter" idx="10"/>
          </p:nvPr>
        </p:nvSpPr>
        <p:spPr/>
        <p:txBody>
          <a:bodyPr/>
          <a:lstStyle/>
          <a:p>
            <a:fld id="{24436D8D-9E4E-5D40-8BF5-77DC91040D6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often reduce</a:t>
            </a:r>
            <a:r>
              <a:rPr lang="en-US" baseline="0" dirty="0" smtClean="0"/>
              <a:t> a text to just its word counts, as if the text was a bunch of unordered words in a bag. This is because we don’t really know what to do with grammar anyway.</a:t>
            </a:r>
            <a:endParaRPr lang="en-US" dirty="0" smtClean="0"/>
          </a:p>
          <a:p>
            <a:endParaRPr lang="en-US" dirty="0" smtClean="0"/>
          </a:p>
          <a:p>
            <a:r>
              <a:rPr lang="en-US" dirty="0" smtClean="0"/>
              <a:t>These go on for hundreds</a:t>
            </a:r>
            <a:r>
              <a:rPr lang="en-US" baseline="0" dirty="0" smtClean="0"/>
              <a:t> of thousands of words</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a:t>
            </a:r>
            <a:r>
              <a:rPr lang="en-US" baseline="0" dirty="0" smtClean="0"/>
              <a:t> example 2]</a:t>
            </a:r>
            <a:endParaRPr lang="en-US" dirty="0" smtClean="0"/>
          </a:p>
          <a:p>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plug for the NLTK book</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NB made a triumphant burst onto</a:t>
            </a:r>
            <a:r>
              <a:rPr lang="en-US" baseline="0" dirty="0" smtClean="0"/>
              <a:t> the NLP scene with Paul Graham’s “A Plan for Spam”. Suddenly, in 2002, you didn’t have to sort your own spam anymore.</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659228F-A9C5-5E40-BDA3-3A6B18581E87}" type="slidenum">
              <a:rPr lang="en-US" sz="1200"/>
              <a:pPr/>
              <a:t>2</a:t>
            </a:fld>
            <a:endParaRPr 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r>
              <a:rPr lang="en-US" dirty="0" smtClean="0">
                <a:ea typeface="ＭＳ Ｐゴシック" charset="0"/>
                <a:cs typeface="ＭＳ Ｐゴシック" charset="0"/>
              </a:rPr>
              <a:t>With the prevalence</a:t>
            </a:r>
            <a:r>
              <a:rPr lang="en-US" baseline="0" dirty="0" smtClean="0">
                <a:ea typeface="ＭＳ Ｐゴシック" charset="0"/>
                <a:cs typeface="ＭＳ Ｐゴシック" charset="0"/>
              </a:rPr>
              <a:t> and prominence of Natural Language Processing, it can be really tempting to try to add NLP to whatever you’re developing.  People are beginning to expect, or at least to wish, they could interact with a computer in a more natural way.  </a:t>
            </a:r>
            <a:endParaRPr lang="en-US" dirty="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a:t>
            </a:r>
            <a:r>
              <a:rPr lang="en-US" baseline="0" dirty="0" smtClean="0"/>
              <a:t> example 3]</a:t>
            </a:r>
            <a:endParaRPr lang="en-US" dirty="0" smtClean="0"/>
          </a:p>
          <a:p>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somewhat see that Hamlet</a:t>
            </a:r>
            <a:r>
              <a:rPr lang="en-US" baseline="0" dirty="0" smtClean="0"/>
              <a:t> is different from Caesar and Macbeth, because Hamlet features vengeance while the others feature betrayal.</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Alice in Wonderland, another text we</a:t>
            </a:r>
            <a:r>
              <a:rPr lang="en-US" baseline="0" dirty="0" smtClean="0"/>
              <a:t> can load using NLTK, features neither betrayal nor vengeance</a:t>
            </a:r>
            <a:r>
              <a:rPr lang="en-US" baseline="0" dirty="0" smtClean="0"/>
              <a:t>.</a:t>
            </a:r>
          </a:p>
          <a:p>
            <a:endParaRPr lang="en-US" baseline="0" dirty="0" smtClean="0"/>
          </a:p>
          <a:p>
            <a:r>
              <a:rPr lang="en-US" baseline="0" dirty="0" smtClean="0"/>
              <a:t>There should be hundreds of thousands of columns here.</a:t>
            </a:r>
            <a:endParaRPr lang="en-US" dirty="0" smtClean="0"/>
          </a:p>
          <a:p>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24436D8D-9E4E-5D40-8BF5-77DC91040D62}"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mostly the</a:t>
            </a:r>
            <a:r>
              <a:rPr lang="en-US" baseline="0" dirty="0" smtClean="0"/>
              <a:t> Bible that has taxes, but everything has death.</a:t>
            </a:r>
            <a:endParaRPr lang="en-US" baseline="0" dirty="0" smtClean="0"/>
          </a:p>
        </p:txBody>
      </p:sp>
      <p:sp>
        <p:nvSpPr>
          <p:cNvPr id="4" name="Slide Number Placeholder 3"/>
          <p:cNvSpPr>
            <a:spLocks noGrp="1"/>
          </p:cNvSpPr>
          <p:nvPr>
            <p:ph type="sldNum" sz="quarter" idx="10"/>
          </p:nvPr>
        </p:nvSpPr>
        <p:spPr/>
        <p:txBody>
          <a:bodyPr/>
          <a:lstStyle/>
          <a:p>
            <a:fld id="{24436D8D-9E4E-5D40-8BF5-77DC91040D62}"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mess of documents and terms is</a:t>
            </a:r>
            <a:r>
              <a:rPr lang="en-US" baseline="0" dirty="0" smtClean="0"/>
              <a:t> going to become a vector for each document and each term. This is how we turn bags of words into a vector space model.</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“Lower-dimensional” doesn’t mean the 2 or 3 dimensions you can visualize. It means 50</a:t>
            </a:r>
            <a:r>
              <a:rPr lang="en-US" baseline="0" dirty="0" smtClean="0"/>
              <a:t> to 500 dimensions. Still much smaller than, say, sparse vectors over 100,000 possible terms.</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approach has sometimes been criticized: “Everything is linear. How interesting can that be?” But recently this has changed to “Everything is linear. That’s really useful!”</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[Python</a:t>
            </a:r>
            <a:r>
              <a:rPr lang="en-US" baseline="0" dirty="0" smtClean="0"/>
              <a:t> example 4]</a:t>
            </a:r>
            <a:endParaRPr lang="en-US" dirty="0" smtClean="0"/>
          </a:p>
        </p:txBody>
      </p:sp>
      <p:sp>
        <p:nvSpPr>
          <p:cNvPr id="4" name="Slide Number Placeholder 3"/>
          <p:cNvSpPr>
            <a:spLocks noGrp="1"/>
          </p:cNvSpPr>
          <p:nvPr>
            <p:ph type="sldNum" sz="quarter" idx="10"/>
          </p:nvPr>
        </p:nvSpPr>
        <p:spPr/>
        <p:txBody>
          <a:bodyPr/>
          <a:lstStyle/>
          <a:p>
            <a:fld id="{24436D8D-9E4E-5D40-8BF5-77DC91040D62}"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[switch</a:t>
            </a:r>
            <a:r>
              <a:rPr lang="en-US" baseline="0" dirty="0" smtClean="0"/>
              <a:t> back to Python example, to illustrate why we need non-domain knowledge]</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the problem. To a computer, your text still</a:t>
            </a:r>
            <a:r>
              <a:rPr lang="en-US" baseline="0" dirty="0" smtClean="0"/>
              <a:t> looks like this.  </a:t>
            </a:r>
            <a:r>
              <a:rPr lang="en-US" dirty="0" smtClean="0"/>
              <a:t>Unless you’re Icelandic</a:t>
            </a:r>
            <a:r>
              <a:rPr lang="en-US" baseline="0" dirty="0" smtClean="0"/>
              <a:t>, you probably find this text pretty incomprehensible.</a:t>
            </a:r>
          </a:p>
          <a:p>
            <a:r>
              <a:rPr lang="en-US" baseline="0" dirty="0" smtClean="0"/>
              <a:t>But your computer finds it even less comprehensible. At least you can assume that “Margret” is a name, for example.  There are a lot of issues holding computers back from understanding language but there are also a lot of easy work </a:t>
            </a:r>
            <a:r>
              <a:rPr lang="en-US" baseline="0" dirty="0" err="1" smtClean="0"/>
              <a:t>arounds</a:t>
            </a:r>
            <a:r>
              <a:rPr lang="en-US" baseline="0" dirty="0" smtClean="0"/>
              <a:t> and a lot of open source software that can help you.  </a:t>
            </a:r>
          </a:p>
        </p:txBody>
      </p:sp>
      <p:sp>
        <p:nvSpPr>
          <p:cNvPr id="4" name="Slide Number Placeholder 3"/>
          <p:cNvSpPr>
            <a:spLocks noGrp="1"/>
          </p:cNvSpPr>
          <p:nvPr>
            <p:ph type="sldNum" sz="quarter" idx="10"/>
          </p:nvPr>
        </p:nvSpPr>
        <p:spPr/>
        <p:txBody>
          <a:bodyPr/>
          <a:lstStyle/>
          <a:p>
            <a:fld id="{24436D8D-9E4E-5D40-8BF5-77DC91040D6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bit too rigid.</a:t>
            </a:r>
            <a:r>
              <a:rPr lang="en-US" baseline="0" dirty="0" smtClean="0"/>
              <a:t> You might not just want to know that a fork is an “article”, when what’s more relevant is that a fork is for eating.</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think about computer understanding of text, think about a simple </a:t>
            </a:r>
            <a:r>
              <a:rPr lang="en-US" dirty="0" err="1" smtClean="0"/>
              <a:t>sentense</a:t>
            </a:r>
            <a:endParaRPr lang="en-US" dirty="0"/>
          </a:p>
        </p:txBody>
      </p:sp>
      <p:sp>
        <p:nvSpPr>
          <p:cNvPr id="4" name="Slide Number Placeholder 3"/>
          <p:cNvSpPr>
            <a:spLocks noGrp="1"/>
          </p:cNvSpPr>
          <p:nvPr>
            <p:ph type="sldNum" sz="quarter" idx="10"/>
          </p:nvPr>
        </p:nvSpPr>
        <p:spPr/>
        <p:txBody>
          <a:bodyPr/>
          <a:lstStyle/>
          <a:p>
            <a:fld id="{F583D7F4-A7CC-D946-84D7-CD67107D2FC3}" type="slidenum">
              <a:rPr lang="en-US" smtClean="0"/>
              <a:pPr/>
              <a:t>38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43455553"/>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Compared</a:t>
            </a:r>
            <a:r>
              <a:rPr lang="en-US" baseline="0" dirty="0" smtClean="0"/>
              <a:t> to an expert-created resource such as </a:t>
            </a:r>
            <a:r>
              <a:rPr lang="en-US" baseline="0" dirty="0" err="1" smtClean="0"/>
              <a:t>WordNet</a:t>
            </a:r>
            <a:r>
              <a:rPr lang="en-US" baseline="0" dirty="0" smtClean="0"/>
              <a:t>, this might look like a big disorganized mess.</a:t>
            </a:r>
          </a:p>
          <a:p>
            <a:r>
              <a:rPr lang="en-US" baseline="0" dirty="0" smtClean="0"/>
              <a:t>But a big disorganized mess is exactly the right input to dimensionality reduction.</a:t>
            </a:r>
          </a:p>
          <a:p>
            <a:endParaRPr lang="en-US" baseline="0" dirty="0" smtClean="0"/>
          </a:p>
          <a:p>
            <a:r>
              <a:rPr lang="en-US" baseline="0" dirty="0" smtClean="0"/>
              <a:t>We do what we did before, but instead of a matrix of terms vs. documents, we use a matrix of which terms are connected to which other terms.</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a:t>
            </a:r>
            <a:r>
              <a:rPr lang="en-US" baseline="0" dirty="0" smtClean="0"/>
              <a:t> a large amount of knowledge we want to make useful to computers.  Once again we can use SVD. </a:t>
            </a:r>
            <a:r>
              <a:rPr lang="en-US" dirty="0" smtClean="0"/>
              <a:t>Terms </a:t>
            </a:r>
            <a:r>
              <a:rPr lang="en-US" dirty="0" smtClean="0"/>
              <a:t>vs. related terms, not terms vs. documents</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[Python</a:t>
            </a:r>
            <a:r>
              <a:rPr lang="en-US" baseline="0" dirty="0" smtClean="0"/>
              <a:t> example 6]</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this is where you talk about</a:t>
            </a:r>
            <a:r>
              <a:rPr lang="en-US" baseline="0" dirty="0" smtClean="0"/>
              <a:t> Hub]</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shown you</a:t>
            </a:r>
            <a:r>
              <a:rPr lang="en-US" baseline="0" dirty="0" smtClean="0"/>
              <a:t> some easy things about NLP. We made a company about doing the hard things, and giving you cool visualizations of what’s going on in your text.</a:t>
            </a:r>
          </a:p>
          <a:p>
            <a:endParaRPr lang="en-US" baseline="0" dirty="0" smtClean="0"/>
          </a:p>
          <a:p>
            <a:r>
              <a:rPr lang="en-US" baseline="0" dirty="0" smtClean="0"/>
              <a:t>Right now we have paying customers such as Mars chocolate and Scotts lawn care. But we want to make a public version.</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[Python example 5]</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50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doesn’t mean that NB is the solution to everything. But</a:t>
            </a:r>
            <a:r>
              <a:rPr lang="en-US" baseline="0" dirty="0" smtClean="0"/>
              <a:t> it’s something you should try first.</a:t>
            </a:r>
            <a:r>
              <a:rPr lang="en-US" dirty="0" smtClean="0"/>
              <a:t> If</a:t>
            </a:r>
            <a:r>
              <a:rPr lang="en-US" baseline="0" dirty="0" smtClean="0"/>
              <a:t> you’ve found a fancy solution to your problem that takes n^2 hours where </a:t>
            </a:r>
            <a:r>
              <a:rPr lang="en-US" baseline="0" dirty="0" err="1" smtClean="0"/>
              <a:t>n</a:t>
            </a:r>
            <a:r>
              <a:rPr lang="en-US" baseline="0" dirty="0" smtClean="0"/>
              <a:t> is the number of documents, you should ask yourself, “Does this perform better than Naive </a:t>
            </a:r>
            <a:r>
              <a:rPr lang="en-US" baseline="0" dirty="0" err="1" smtClean="0"/>
              <a:t>Bayes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51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people call axes “topics”.</a:t>
            </a:r>
            <a:r>
              <a:rPr lang="en-US" baseline="0" dirty="0" smtClean="0"/>
              <a:t> I consider this misleading.</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52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start working with text, you may</a:t>
            </a:r>
            <a:r>
              <a:rPr lang="en-US" baseline="0" dirty="0" smtClean="0"/>
              <a:t> quickly run into the fact that language is full of ambiguity.</a:t>
            </a:r>
          </a:p>
          <a:p>
            <a:r>
              <a:rPr lang="en-US" baseline="0" dirty="0" smtClean="0"/>
              <a:t>You may see this as a bug and decide you need to fix it. And that’s where you’ll get stuck, because you can’t take all the ambiguity out of language.</a:t>
            </a:r>
          </a:p>
          <a:p>
            <a:r>
              <a:rPr lang="en-US" baseline="0" dirty="0" smtClean="0"/>
              <a:t>You will always run into text with multiple interpretations such as... [go to following slides]</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00718703"/>
      </p:ext>
    </p:extLst>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people call axes “topics”.</a:t>
            </a:r>
            <a:r>
              <a:rPr lang="en-US" baseline="0" dirty="0" smtClean="0"/>
              <a:t> I consider this misleading.</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53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while connectedness is great, it poses even</a:t>
            </a:r>
            <a:r>
              <a:rPr lang="en-US" baseline="0" dirty="0" smtClean="0"/>
              <a:t> deeper problems for NLP</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54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89998374"/>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r>
              <a:rPr lang="en-US" dirty="0" smtClean="0">
                <a:ea typeface="ＭＳ Ｐゴシック" charset="0"/>
                <a:cs typeface="ＭＳ Ｐゴシック" charset="0"/>
              </a:rPr>
              <a:t>Lots of theoretical approaches</a:t>
            </a:r>
            <a:r>
              <a:rPr lang="en-US" baseline="0" dirty="0" smtClean="0">
                <a:ea typeface="ＭＳ Ｐゴシック" charset="0"/>
                <a:cs typeface="ＭＳ Ｐゴシック" charset="0"/>
              </a:rPr>
              <a:t> to language and lots of very broad and lofty ideas and famous arguments between great minds about the right way to approach the grand problem.  It’s </a:t>
            </a:r>
            <a:r>
              <a:rPr lang="en-US" baseline="0" dirty="0" smtClean="0">
                <a:ea typeface="ＭＳ Ｐゴシック" charset="0"/>
                <a:cs typeface="ＭＳ Ｐゴシック" charset="0"/>
              </a:rPr>
              <a:t>the kind of thing that gets XKCD comics made out of our field</a:t>
            </a:r>
            <a:endParaRPr lang="en-US" dirty="0">
              <a:ea typeface="ＭＳ Ｐゴシック" charset="0"/>
              <a:cs typeface="ＭＳ Ｐゴシック"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D234806-B60A-5D49-A8F3-6FC13B96227C}" type="slidenum">
              <a:rPr lang="en-US" sz="1200"/>
              <a:pPr/>
              <a:t>55</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41184B8-3900-AA43-A4C9-7668BD2C3EF0}" type="slidenum">
              <a:rPr lang="en-US" sz="1200"/>
              <a:pPr/>
              <a:t>5</a:t>
            </a:fld>
            <a:endParaRPr lang="en-US" sz="1200"/>
          </a:p>
        </p:txBody>
      </p:sp>
      <p:sp>
        <p:nvSpPr>
          <p:cNvPr id="28675" name="Rectangle 1026"/>
          <p:cNvSpPr>
            <a:spLocks noGrp="1" noRot="1" noChangeAspect="1" noChangeArrowheads="1" noTextEdit="1"/>
          </p:cNvSpPr>
          <p:nvPr>
            <p:ph type="sldImg"/>
          </p:nvPr>
        </p:nvSpPr>
        <p:spPr>
          <a:ln/>
        </p:spPr>
      </p:sp>
      <p:sp>
        <p:nvSpPr>
          <p:cNvPr id="28676" name="Rectangle 1027"/>
          <p:cNvSpPr>
            <a:spLocks noGrp="1" noChangeArrowheads="1"/>
          </p:cNvSpPr>
          <p:nvPr>
            <p:ph type="body" idx="1"/>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r>
              <a:rPr lang="en-US" dirty="0" smtClean="0">
                <a:ea typeface="ＭＳ Ｐゴシック" charset="0"/>
                <a:cs typeface="ＭＳ Ｐゴシック" charset="0"/>
              </a:rPr>
              <a:t>(list these examples quickly)</a:t>
            </a:r>
            <a:endParaRPr lang="en-US" dirty="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90352B66-D88E-664C-B724-FF2A44DE271E}" type="slidenum">
              <a:rPr lang="en-US" sz="1200"/>
              <a:pPr/>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Grocho</a:t>
            </a:r>
            <a:r>
              <a:rPr lang="en-US" dirty="0" smtClean="0"/>
              <a:t> </a:t>
            </a:r>
            <a:r>
              <a:rPr lang="en-US" dirty="0" err="1" smtClean="0"/>
              <a:t>Marxv</a:t>
            </a:r>
            <a:r>
              <a:rPr lang="en-US" dirty="0" smtClean="0"/>
              <a:t>  They</a:t>
            </a:r>
            <a:r>
              <a:rPr lang="en-US" baseline="0" dirty="0" smtClean="0"/>
              <a:t> key to working with language is not to try to fix it’s difficulties but to embrace them</a:t>
            </a:r>
            <a:endParaRPr lang="en-US" dirty="0" smtClean="0"/>
          </a:p>
        </p:txBody>
      </p:sp>
      <p:sp>
        <p:nvSpPr>
          <p:cNvPr id="4" name="Slide Number Placeholder 3"/>
          <p:cNvSpPr>
            <a:spLocks noGrp="1"/>
          </p:cNvSpPr>
          <p:nvPr>
            <p:ph type="sldNum" sz="quarter" idx="10"/>
          </p:nvPr>
        </p:nvSpPr>
        <p:spPr/>
        <p:txBody>
          <a:bodyPr/>
          <a:lstStyle/>
          <a:p>
            <a:fld id="{24436D8D-9E4E-5D40-8BF5-77DC91040D62}" type="slidenum">
              <a:rPr lang="en-US" smtClean="0"/>
              <a:pPr/>
              <a:t>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85580527"/>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world </a:t>
            </a:r>
            <a:r>
              <a:rPr lang="en-US" baseline="0" dirty="0" smtClean="0"/>
              <a:t>– and the internet – are becoming increasingly </a:t>
            </a:r>
            <a:r>
              <a:rPr lang="en-US" baseline="0" dirty="0" smtClean="0"/>
              <a:t>multilingual.  Making solutions that generalize easily...</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96123984"/>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big ideas. We’re </a:t>
            </a:r>
            <a:r>
              <a:rPr lang="en-US" dirty="0" smtClean="0"/>
              <a:t>going to focus</a:t>
            </a:r>
            <a:r>
              <a:rPr lang="en-US" baseline="0" dirty="0" smtClean="0"/>
              <a:t> on the things computers can</a:t>
            </a:r>
            <a:r>
              <a:rPr lang="en-US" baseline="0" dirty="0" smtClean="0"/>
              <a:t> accomplish right now. </a:t>
            </a:r>
            <a:r>
              <a:rPr lang="en-US" dirty="0" smtClean="0"/>
              <a:t>What sorts of things might you want</a:t>
            </a:r>
            <a:r>
              <a:rPr lang="en-US" baseline="0" dirty="0" smtClean="0"/>
              <a:t> to do with NLP?</a:t>
            </a:r>
            <a:endParaRPr lang="en-US" dirty="0"/>
          </a:p>
        </p:txBody>
      </p:sp>
      <p:sp>
        <p:nvSpPr>
          <p:cNvPr id="4" name="Slide Number Placeholder 3"/>
          <p:cNvSpPr>
            <a:spLocks noGrp="1"/>
          </p:cNvSpPr>
          <p:nvPr>
            <p:ph type="sldNum" sz="quarter" idx="10"/>
          </p:nvPr>
        </p:nvSpPr>
        <p:spPr/>
        <p:txBody>
          <a:bodyPr/>
          <a:lstStyle/>
          <a:p>
            <a:fld id="{24436D8D-9E4E-5D40-8BF5-77DC91040D62}" type="slidenum">
              <a:rPr lang="en-US" smtClean="0"/>
              <a:pPr/>
              <a:t>9</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0071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C538D7-1471-724A-9073-24F3EE59B979}" type="datetimeFigureOut">
              <a:rPr lang="en-US" smtClean="0"/>
              <a:pPr/>
              <a:t>9/18/13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07C538D7-1471-724A-9073-24F3EE59B979}" type="datetimeFigureOut">
              <a:rPr lang="en-US" smtClean="0"/>
              <a:pPr/>
              <a:t>9/18/13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07C538D7-1471-724A-9073-24F3EE59B979}" type="datetimeFigureOut">
              <a:rPr lang="en-US" smtClean="0"/>
              <a:pPr/>
              <a:t>9/18/13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07C538D7-1471-724A-9073-24F3EE59B979}" type="datetimeFigureOut">
              <a:rPr lang="en-US" smtClean="0"/>
              <a:pPr/>
              <a:t>9/18/13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07C538D7-1471-724A-9073-24F3EE59B979}" type="datetimeFigureOut">
              <a:rPr lang="en-US" smtClean="0"/>
              <a:pPr/>
              <a:t>9/18/13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07C538D7-1471-724A-9073-24F3EE59B979}" type="datetimeFigureOut">
              <a:rPr lang="en-US" smtClean="0"/>
              <a:pPr/>
              <a:t>9/18/13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7C538D7-1471-724A-9073-24F3EE59B979}" type="datetimeFigureOut">
              <a:rPr lang="en-US" smtClean="0"/>
              <a:pPr/>
              <a:t>9/18/13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07C538D7-1471-724A-9073-24F3EE59B979}" type="datetimeFigureOut">
              <a:rPr lang="en-US" smtClean="0"/>
              <a:pPr/>
              <a:t>9/18/13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538D7-1471-724A-9073-24F3EE59B979}" type="datetimeFigureOut">
              <a:rPr lang="en-US" smtClean="0"/>
              <a:pPr/>
              <a:t>9/18/13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07C538D7-1471-724A-9073-24F3EE59B979}" type="datetimeFigureOut">
              <a:rPr lang="en-US" smtClean="0"/>
              <a:pPr/>
              <a:t>9/18/13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07C538D7-1471-724A-9073-24F3EE59B979}" type="datetimeFigureOut">
              <a:rPr lang="en-US" smtClean="0"/>
              <a:pPr/>
              <a:t>9/18/13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0A758-6ADB-DC43-AB64-AD0427D31D7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538D7-1471-724A-9073-24F3EE59B979}" type="datetimeFigureOut">
              <a:rPr lang="en-US" smtClean="0"/>
              <a:pPr/>
              <a:t>9/18/13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0A758-6ADB-DC43-AB64-AD0427D31D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eorgia Bold"/>
          <a:ea typeface="+mj-ea"/>
          <a:cs typeface="Georgia Bold"/>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github.com/rspeer/text-as-da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conceptnet5.media.mit.ed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onceptnet5.media.mit.edu" TargetMode="External"/><Relationship Id="rId4" Type="http://schemas.openxmlformats.org/officeDocument/2006/relationships/hyperlink" Target="http://luminoso.com" TargetMode="External"/><Relationship Id="rId1" Type="http://schemas.openxmlformats.org/officeDocument/2006/relationships/slideLayout" Target="../slideLayouts/slideLayout2.xml"/><Relationship Id="rId2" Type="http://schemas.openxmlformats.org/officeDocument/2006/relationships/hyperlink" Target="http://github.com/rspeer/text-as-dat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eg"/></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does text become data?</a:t>
            </a:r>
            <a:endParaRPr lang="en-US" dirty="0"/>
          </a:p>
        </p:txBody>
      </p:sp>
      <p:sp>
        <p:nvSpPr>
          <p:cNvPr id="3" name="Subtitle 2"/>
          <p:cNvSpPr>
            <a:spLocks noGrp="1"/>
          </p:cNvSpPr>
          <p:nvPr>
            <p:ph type="subTitle" idx="1"/>
          </p:nvPr>
        </p:nvSpPr>
        <p:spPr/>
        <p:txBody>
          <a:bodyPr/>
          <a:lstStyle/>
          <a:p>
            <a:r>
              <a:rPr lang="en-US" dirty="0" smtClean="0"/>
              <a:t>Rob </a:t>
            </a:r>
            <a:r>
              <a:rPr lang="en-US" dirty="0" err="1" smtClean="0"/>
              <a:t>Speer</a:t>
            </a:r>
            <a:r>
              <a:rPr lang="en-US" dirty="0" smtClean="0"/>
              <a:t> &amp; Catherine Havasi</a:t>
            </a:r>
          </a:p>
          <a:p>
            <a:r>
              <a:rPr lang="en-US" dirty="0" err="1" smtClean="0"/>
              <a:t>Luminoso</a:t>
            </a:r>
            <a:r>
              <a:rPr lang="en-US" dirty="0" smtClean="0"/>
              <a:t> / </a:t>
            </a:r>
            <a:r>
              <a:rPr lang="en-US" dirty="0" err="1" smtClean="0"/>
              <a:t>ConceptNet</a:t>
            </a:r>
            <a:endParaRPr lang="en-US" dirty="0" smtClean="0"/>
          </a:p>
          <a:p>
            <a:r>
              <a:rPr lang="en-US" dirty="0" err="1" smtClean="0"/>
              <a:t>havasi@luminoso.com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5" name="Content Placeholder 4"/>
          <p:cNvPicPr>
            <a:picLocks noGrp="1" noChangeAspect="1"/>
          </p:cNvPicPr>
          <p:nvPr>
            <p:ph idx="1"/>
          </p:nvPr>
        </p:nvPicPr>
        <p:blipFill>
          <a:blip r:embed="rId3"/>
          <a:srcRect t="13215" b="13215"/>
          <a:stretch>
            <a:fillRect/>
          </a:stretch>
        </p:blip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between documents</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talk</a:t>
            </a:r>
            <a:endParaRPr lang="en-US" dirty="0"/>
          </a:p>
        </p:txBody>
      </p:sp>
      <p:sp>
        <p:nvSpPr>
          <p:cNvPr id="3" name="Content Placeholder 2"/>
          <p:cNvSpPr>
            <a:spLocks noGrp="1"/>
          </p:cNvSpPr>
          <p:nvPr>
            <p:ph idx="1"/>
          </p:nvPr>
        </p:nvSpPr>
        <p:spPr/>
        <p:txBody>
          <a:bodyPr>
            <a:normAutofit/>
          </a:bodyPr>
          <a:lstStyle/>
          <a:p>
            <a:r>
              <a:rPr lang="en-US" dirty="0" smtClean="0"/>
              <a:t>A tour of useful data-driven NLP techniques</a:t>
            </a:r>
          </a:p>
          <a:p>
            <a:r>
              <a:rPr lang="en-US" dirty="0" smtClean="0"/>
              <a:t>Starting with the simple things you can do right now</a:t>
            </a:r>
          </a:p>
          <a:p>
            <a:endParaRPr lang="en-US" dirty="0" smtClean="0"/>
          </a:p>
          <a:p>
            <a:pPr>
              <a:buNone/>
            </a:pPr>
            <a:r>
              <a:rPr lang="en-US" dirty="0" smtClean="0"/>
              <a:t>	Here’s the code for this talk:</a:t>
            </a:r>
          </a:p>
          <a:p>
            <a:pPr lvl="1">
              <a:buNone/>
            </a:pPr>
            <a:r>
              <a:rPr lang="en-US" dirty="0" smtClean="0">
                <a:hlinkClick r:id="rId3"/>
              </a:rPr>
              <a:t>http://github.com/rspeer/text-as-data</a:t>
            </a:r>
            <a:endParaRPr lang="en-US" dirty="0" smtClean="0"/>
          </a:p>
          <a:p>
            <a:pPr lvl="1">
              <a:buNone/>
            </a:pPr>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 example: word splitting and normalizing</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word counts</a:t>
            </a:r>
            <a:endParaRPr lang="en-US" dirty="0"/>
          </a:p>
        </p:txBody>
      </p:sp>
      <p:pic>
        <p:nvPicPr>
          <p:cNvPr id="4" name="Content Placeholder 3" descr="sotu_wordle.png"/>
          <p:cNvPicPr>
            <a:picLocks noGrp="1" noChangeAspect="1"/>
          </p:cNvPicPr>
          <p:nvPr>
            <p:ph idx="1"/>
          </p:nvPr>
        </p:nvPicPr>
        <p:blipFill>
          <a:blip r:embed="rId3"/>
          <a:srcRect t="-10618" b="-10618"/>
          <a:stretch>
            <a:fillRect/>
          </a:stretch>
        </p:blip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N-gram models</a:t>
            </a:r>
            <a:endParaRPr lang="en-US" dirty="0"/>
          </a:p>
        </p:txBody>
      </p:sp>
      <p:pic>
        <p:nvPicPr>
          <p:cNvPr id="4" name="Content Placeholder 3" descr="books_ngrams.png"/>
          <p:cNvPicPr>
            <a:picLocks noGrp="1" noChangeAspect="1"/>
          </p:cNvPicPr>
          <p:nvPr>
            <p:ph idx="1"/>
          </p:nvPr>
        </p:nvPicPr>
        <p:blipFill>
          <a:blip r:embed="rId2"/>
          <a:srcRect t="-9444" b="-9444"/>
          <a:stretch>
            <a:fillRect/>
          </a:stretch>
        </p:blip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are “bags o</a:t>
            </a:r>
            <a:r>
              <a:rPr lang="en-US" dirty="0" smtClean="0"/>
              <a:t>f words”</a:t>
            </a:r>
            <a:endParaRPr lang="en-US" dirty="0"/>
          </a:p>
        </p:txBody>
      </p:sp>
      <p:sp>
        <p:nvSpPr>
          <p:cNvPr id="4" name="Content Placeholder 2"/>
          <p:cNvSpPr>
            <a:spLocks noGrp="1"/>
          </p:cNvSpPr>
          <p:nvPr>
            <p:ph idx="1"/>
          </p:nvPr>
        </p:nvSpPr>
        <p:spPr>
          <a:xfrm>
            <a:off x="457200" y="1600200"/>
            <a:ext cx="8229600" cy="4525963"/>
          </a:xfrm>
        </p:spPr>
        <p:txBody>
          <a:bodyPr/>
          <a:lstStyle/>
          <a:p>
            <a:pPr>
              <a:buNone/>
            </a:pPr>
            <a:endParaRPr lang="en-US" dirty="0"/>
          </a:p>
        </p:txBody>
      </p:sp>
      <p:graphicFrame>
        <p:nvGraphicFramePr>
          <p:cNvPr id="6" name="Table 5"/>
          <p:cNvGraphicFramePr>
            <a:graphicFrameLocks noGrp="1"/>
          </p:cNvGraphicFramePr>
          <p:nvPr/>
        </p:nvGraphicFramePr>
        <p:xfrm>
          <a:off x="876300" y="2971800"/>
          <a:ext cx="7391400" cy="1828801"/>
        </p:xfrm>
        <a:graphic>
          <a:graphicData uri="http://schemas.openxmlformats.org/drawingml/2006/table">
            <a:tbl>
              <a:tblPr firstRow="1" bandRow="1">
                <a:tableStyleId>{5C22544A-7EE6-4342-B048-85BDC9FD1C3A}</a:tableStyleId>
              </a:tblPr>
              <a:tblGrid>
                <a:gridCol w="1828800"/>
                <a:gridCol w="762000"/>
                <a:gridCol w="1104900"/>
                <a:gridCol w="1562100"/>
                <a:gridCol w="990600"/>
                <a:gridCol w="1143000"/>
              </a:tblGrid>
              <a:tr h="457201">
                <a:tc>
                  <a:txBody>
                    <a:bodyPr/>
                    <a:lstStyle/>
                    <a:p>
                      <a:endParaRPr lang="en-US" sz="2400" b="0" baseline="30000" dirty="0"/>
                    </a:p>
                  </a:txBody>
                  <a:tcPr/>
                </a:tc>
                <a:tc>
                  <a:txBody>
                    <a:bodyPr/>
                    <a:lstStyle/>
                    <a:p>
                      <a:r>
                        <a:rPr lang="en-US" sz="2400" dirty="0" smtClean="0"/>
                        <a:t>woe</a:t>
                      </a:r>
                      <a:endParaRPr lang="en-US" sz="2400" dirty="0"/>
                    </a:p>
                  </a:txBody>
                  <a:tcPr/>
                </a:tc>
                <a:tc>
                  <a:txBody>
                    <a:bodyPr/>
                    <a:lstStyle/>
                    <a:p>
                      <a:r>
                        <a:rPr lang="en-US" sz="2400" dirty="0" smtClean="0"/>
                        <a:t>betray</a:t>
                      </a:r>
                      <a:endParaRPr lang="en-US" sz="2400" dirty="0"/>
                    </a:p>
                  </a:txBody>
                  <a:tcPr/>
                </a:tc>
                <a:tc>
                  <a:txBody>
                    <a:bodyPr/>
                    <a:lstStyle/>
                    <a:p>
                      <a:r>
                        <a:rPr lang="en-US" sz="2400" dirty="0" smtClean="0"/>
                        <a:t>revenge</a:t>
                      </a:r>
                      <a:endParaRPr lang="en-US" sz="2400" dirty="0"/>
                    </a:p>
                  </a:txBody>
                  <a:tcPr/>
                </a:tc>
                <a:tc>
                  <a:txBody>
                    <a:bodyPr/>
                    <a:lstStyle/>
                    <a:p>
                      <a:r>
                        <a:rPr lang="en-US" sz="2400" dirty="0" smtClean="0"/>
                        <a:t>death</a:t>
                      </a:r>
                      <a:endParaRPr lang="en-US" sz="2400" dirty="0"/>
                    </a:p>
                  </a:txBody>
                  <a:tcPr/>
                </a:tc>
                <a:tc>
                  <a:txBody>
                    <a:bodyPr/>
                    <a:lstStyle/>
                    <a:p>
                      <a:r>
                        <a:rPr lang="en-US" sz="2400" dirty="0" smtClean="0"/>
                        <a:t>alas</a:t>
                      </a:r>
                      <a:endParaRPr lang="en-US" sz="2400" dirty="0"/>
                    </a:p>
                  </a:txBody>
                  <a:tcPr/>
                </a:tc>
              </a:tr>
              <a:tr h="449690">
                <a:tc>
                  <a:txBody>
                    <a:bodyPr/>
                    <a:lstStyle/>
                    <a:p>
                      <a:r>
                        <a:rPr lang="en-US" sz="2400" i="1" dirty="0" smtClean="0"/>
                        <a:t>Julius Caesar</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1</a:t>
                      </a:r>
                      <a:endParaRPr lang="en-US" sz="2400" dirty="0"/>
                    </a:p>
                  </a:txBody>
                  <a:tcPr/>
                </a:tc>
                <a:tc>
                  <a:txBody>
                    <a:bodyPr/>
                    <a:lstStyle/>
                    <a:p>
                      <a:pPr algn="r"/>
                      <a:r>
                        <a:rPr lang="en-US" sz="2400" dirty="0" smtClean="0"/>
                        <a:t>4</a:t>
                      </a:r>
                      <a:endParaRPr lang="en-US" sz="2400" dirty="0"/>
                    </a:p>
                  </a:txBody>
                  <a:tcPr/>
                </a:tc>
                <a:tc>
                  <a:txBody>
                    <a:bodyPr/>
                    <a:lstStyle/>
                    <a:p>
                      <a:pPr algn="r"/>
                      <a:r>
                        <a:rPr lang="en-US" sz="2400" dirty="0" smtClean="0"/>
                        <a:t>31</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Hamlet</a:t>
                      </a:r>
                      <a:endParaRPr lang="en-US" sz="2400" i="1" dirty="0"/>
                    </a:p>
                  </a:txBody>
                  <a:tcPr/>
                </a:tc>
                <a:tc>
                  <a:txBody>
                    <a:bodyPr/>
                    <a:lstStyle/>
                    <a:p>
                      <a:pPr algn="r"/>
                      <a:r>
                        <a:rPr lang="en-US" sz="2400" dirty="0" smtClean="0"/>
                        <a:t>9</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12</a:t>
                      </a:r>
                      <a:endParaRPr lang="en-US" sz="2400" dirty="0"/>
                    </a:p>
                  </a:txBody>
                  <a:tcPr/>
                </a:tc>
                <a:tc>
                  <a:txBody>
                    <a:bodyPr/>
                    <a:lstStyle/>
                    <a:p>
                      <a:pPr algn="r"/>
                      <a:r>
                        <a:rPr lang="en-US" sz="2400" dirty="0" smtClean="0"/>
                        <a:t>37</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Macbeth</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2</a:t>
                      </a:r>
                      <a:endParaRPr lang="en-US" sz="2400" dirty="0"/>
                    </a:p>
                  </a:txBody>
                  <a:tcPr/>
                </a:tc>
                <a:tc>
                  <a:txBody>
                    <a:bodyPr/>
                    <a:lstStyle/>
                    <a:p>
                      <a:pPr algn="r"/>
                      <a:r>
                        <a:rPr lang="en-US" sz="2400" dirty="0" smtClean="0"/>
                        <a:t>3</a:t>
                      </a:r>
                      <a:endParaRPr lang="en-US" sz="2400" dirty="0"/>
                    </a:p>
                  </a:txBody>
                  <a:tcPr/>
                </a:tc>
                <a:tc>
                  <a:txBody>
                    <a:bodyPr/>
                    <a:lstStyle/>
                    <a:p>
                      <a:pPr algn="r"/>
                      <a:r>
                        <a:rPr lang="en-US" sz="2400" dirty="0" smtClean="0"/>
                        <a:t>21</a:t>
                      </a:r>
                      <a:endParaRPr lang="en-US" sz="2400" dirty="0"/>
                    </a:p>
                  </a:txBody>
                  <a:tcPr/>
                </a:tc>
                <a:tc>
                  <a:txBody>
                    <a:bodyPr/>
                    <a:lstStyle/>
                    <a:p>
                      <a:pPr algn="r"/>
                      <a:r>
                        <a:rPr lang="en-US" sz="2400" dirty="0" smtClean="0"/>
                        <a:t>4</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Which N-grams are interesting?</a:t>
            </a:r>
            <a:endParaRPr lang="en-US" dirty="0"/>
          </a:p>
        </p:txBody>
      </p:sp>
      <p:sp>
        <p:nvSpPr>
          <p:cNvPr id="6" name="TextBox 5"/>
          <p:cNvSpPr txBox="1"/>
          <p:nvPr/>
        </p:nvSpPr>
        <p:spPr>
          <a:xfrm>
            <a:off x="1801644" y="1564212"/>
            <a:ext cx="5540712" cy="4385816"/>
          </a:xfrm>
          <a:prstGeom prst="rect">
            <a:avLst/>
          </a:prstGeom>
          <a:noFill/>
        </p:spPr>
        <p:txBody>
          <a:bodyPr wrap="none" rtlCol="0">
            <a:spAutoFit/>
          </a:bodyPr>
          <a:lstStyle/>
          <a:p>
            <a:r>
              <a:rPr lang="en-US" sz="3100" dirty="0" smtClean="0"/>
              <a:t>“</a:t>
            </a:r>
            <a:r>
              <a:rPr lang="en-US" sz="3100" b="1" dirty="0" smtClean="0"/>
              <a:t>vice president</a:t>
            </a:r>
            <a:r>
              <a:rPr lang="en-US" sz="3100" dirty="0" smtClean="0"/>
              <a:t>”</a:t>
            </a:r>
          </a:p>
          <a:p>
            <a:endParaRPr lang="en-US" sz="3100" dirty="0" smtClean="0"/>
          </a:p>
          <a:p>
            <a:r>
              <a:rPr lang="en-US" sz="3100" dirty="0" smtClean="0"/>
              <a:t>	is more interesting than</a:t>
            </a:r>
          </a:p>
          <a:p>
            <a:endParaRPr lang="en-US" sz="3100" dirty="0" smtClean="0"/>
          </a:p>
          <a:p>
            <a:r>
              <a:rPr lang="en-US" sz="3100" dirty="0" smtClean="0"/>
              <a:t>“</a:t>
            </a:r>
            <a:r>
              <a:rPr lang="en-US" sz="3100" b="1" dirty="0" smtClean="0"/>
              <a:t>the vice</a:t>
            </a:r>
            <a:r>
              <a:rPr lang="en-US" sz="3100" dirty="0" smtClean="0"/>
              <a:t>”</a:t>
            </a:r>
          </a:p>
          <a:p>
            <a:endParaRPr lang="en-US" sz="3100" dirty="0" smtClean="0"/>
          </a:p>
          <a:p>
            <a:r>
              <a:rPr lang="en-US" sz="3100" dirty="0" smtClean="0"/>
              <a:t>	which is more interesting than</a:t>
            </a:r>
          </a:p>
          <a:p>
            <a:endParaRPr lang="en-US" sz="3100" dirty="0" smtClean="0"/>
          </a:p>
          <a:p>
            <a:r>
              <a:rPr lang="en-US" sz="3100" dirty="0" smtClean="0"/>
              <a:t>“</a:t>
            </a:r>
            <a:r>
              <a:rPr lang="en-US" sz="3100" b="1" dirty="0" smtClean="0"/>
              <a:t>of the</a:t>
            </a:r>
            <a:r>
              <a:rPr lang="en-US" sz="3100" dirty="0" smtClean="0"/>
              <a:t>”</a:t>
            </a:r>
            <a:endParaRPr lang="en-US" sz="31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Which N-grams are interesting?</a:t>
            </a:r>
            <a:endParaRPr lang="en-US" dirty="0"/>
          </a:p>
        </p:txBody>
      </p:sp>
      <p:graphicFrame>
        <p:nvGraphicFramePr>
          <p:cNvPr id="4" name="Content Placeholder 3"/>
          <p:cNvGraphicFramePr>
            <a:graphicFrameLocks noGrp="1"/>
          </p:cNvGraphicFramePr>
          <p:nvPr>
            <p:ph idx="1"/>
          </p:nvPr>
        </p:nvGraphicFramePr>
        <p:xfrm>
          <a:off x="1790700" y="2667000"/>
          <a:ext cx="5562600" cy="2819400"/>
        </p:xfrm>
        <a:graphic>
          <a:graphicData uri="http://schemas.openxmlformats.org/drawingml/2006/table">
            <a:tbl>
              <a:tblPr firstRow="1" bandRow="1">
                <a:tableStyleId>{69CF1AB2-1976-4502-BF36-3FF5EA218861}</a:tableStyleId>
              </a:tblPr>
              <a:tblGrid>
                <a:gridCol w="2781300"/>
                <a:gridCol w="2781300"/>
              </a:tblGrid>
              <a:tr h="1409700">
                <a:tc>
                  <a:txBody>
                    <a:bodyPr/>
                    <a:lstStyle/>
                    <a:p>
                      <a:r>
                        <a:rPr lang="en-US" sz="3400" b="0" i="1" dirty="0" err="1" smtClean="0"/>
                        <a:t>p</a:t>
                      </a:r>
                      <a:r>
                        <a:rPr lang="en-US" sz="3400" b="0" dirty="0" err="1" smtClean="0"/>
                        <a:t>(</a:t>
                      </a:r>
                      <a:r>
                        <a:rPr lang="en-US" sz="3400" b="1" dirty="0" err="1" smtClean="0"/>
                        <a:t>vice</a:t>
                      </a:r>
                      <a:r>
                        <a:rPr lang="en-US" sz="3400" b="0" dirty="0" smtClean="0"/>
                        <a:t>,</a:t>
                      </a:r>
                      <a:r>
                        <a:rPr lang="en-US" sz="3400" b="0" baseline="0" dirty="0" smtClean="0"/>
                        <a:t> </a:t>
                      </a:r>
                      <a:r>
                        <a:rPr lang="en-US" sz="3400" b="1" baseline="0" dirty="0" smtClean="0"/>
                        <a:t>president</a:t>
                      </a:r>
                      <a:r>
                        <a:rPr lang="en-US" sz="3400" b="0" baseline="0" dirty="0" smtClean="0"/>
                        <a:t>)</a:t>
                      </a:r>
                      <a:endParaRPr lang="en-US" sz="3400" b="0" dirty="0"/>
                    </a:p>
                  </a:txBody>
                  <a:tcPr/>
                </a:tc>
                <a:tc>
                  <a:txBody>
                    <a:bodyPr/>
                    <a:lstStyle/>
                    <a:p>
                      <a:r>
                        <a:rPr lang="en-US" sz="3400" b="0" i="1" dirty="0" err="1" smtClean="0"/>
                        <a:t>p</a:t>
                      </a:r>
                      <a:r>
                        <a:rPr lang="en-US" sz="3400" b="0" dirty="0" err="1" smtClean="0"/>
                        <a:t>(</a:t>
                      </a:r>
                      <a:r>
                        <a:rPr lang="en-US" sz="3400" b="1" dirty="0" err="1" smtClean="0"/>
                        <a:t>vice</a:t>
                      </a:r>
                      <a:r>
                        <a:rPr lang="en-US" sz="3400" b="0" dirty="0" smtClean="0"/>
                        <a:t>,</a:t>
                      </a:r>
                      <a:r>
                        <a:rPr lang="en-US" sz="3400" b="0" baseline="0" dirty="0" smtClean="0"/>
                        <a:t> ~president)</a:t>
                      </a:r>
                      <a:endParaRPr lang="en-US" sz="3400" b="0" dirty="0"/>
                    </a:p>
                  </a:txBody>
                  <a:tcPr/>
                </a:tc>
              </a:tr>
              <a:tr h="1409700">
                <a:tc>
                  <a:txBody>
                    <a:bodyPr/>
                    <a:lstStyle/>
                    <a:p>
                      <a:r>
                        <a:rPr lang="en-US" sz="3400" i="1" dirty="0" err="1" smtClean="0"/>
                        <a:t>p</a:t>
                      </a:r>
                      <a:r>
                        <a:rPr lang="en-US" sz="3400" dirty="0" err="1" smtClean="0"/>
                        <a:t>(~vice</a:t>
                      </a:r>
                      <a:r>
                        <a:rPr lang="en-US" sz="3400" dirty="0" smtClean="0"/>
                        <a:t>, </a:t>
                      </a:r>
                      <a:r>
                        <a:rPr lang="en-US" sz="3400" b="1" dirty="0" smtClean="0"/>
                        <a:t>president</a:t>
                      </a:r>
                      <a:r>
                        <a:rPr lang="en-US" sz="3400" dirty="0" smtClean="0"/>
                        <a:t>)</a:t>
                      </a:r>
                      <a:endParaRPr lang="en-US" sz="3400" dirty="0"/>
                    </a:p>
                  </a:txBody>
                  <a:tcPr/>
                </a:tc>
                <a:tc>
                  <a:txBody>
                    <a:bodyPr/>
                    <a:lstStyle/>
                    <a:p>
                      <a:r>
                        <a:rPr lang="en-US" sz="3400" i="1" dirty="0" err="1" smtClean="0"/>
                        <a:t>p</a:t>
                      </a:r>
                      <a:r>
                        <a:rPr lang="en-US" sz="3400" dirty="0" err="1" smtClean="0"/>
                        <a:t>(~vice</a:t>
                      </a:r>
                      <a:r>
                        <a:rPr lang="en-US" sz="3400" dirty="0" smtClean="0"/>
                        <a:t>, ~president)</a:t>
                      </a:r>
                      <a:endParaRPr lang="en-US" sz="3400" dirty="0"/>
                    </a:p>
                  </a:txBody>
                  <a:tcPr/>
                </a:tc>
              </a:tr>
            </a:tbl>
          </a:graphicData>
        </a:graphic>
      </p:graphicFrame>
      <p:sp>
        <p:nvSpPr>
          <p:cNvPr id="6" name="TextBox 5"/>
          <p:cNvSpPr txBox="1"/>
          <p:nvPr/>
        </p:nvSpPr>
        <p:spPr>
          <a:xfrm>
            <a:off x="457200" y="1564212"/>
            <a:ext cx="5340712" cy="569387"/>
          </a:xfrm>
          <a:prstGeom prst="rect">
            <a:avLst/>
          </a:prstGeom>
          <a:noFill/>
        </p:spPr>
        <p:txBody>
          <a:bodyPr wrap="none" rtlCol="0">
            <a:spAutoFit/>
          </a:bodyPr>
          <a:lstStyle/>
          <a:p>
            <a:r>
              <a:rPr lang="en-US" sz="3100" dirty="0" smtClean="0"/>
              <a:t>Consider this contingency table:</a:t>
            </a:r>
            <a:endParaRPr lang="en-US" sz="31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990600"/>
            <a:ext cx="7772400" cy="1143000"/>
          </a:xfrm>
        </p:spPr>
        <p:txBody>
          <a:bodyPr>
            <a:normAutofit fontScale="90000"/>
          </a:bodyPr>
          <a:lstStyle/>
          <a:p>
            <a:pPr eaLnBrk="1" hangingPunct="1"/>
            <a:r>
              <a:rPr lang="en-US" dirty="0" smtClean="0">
                <a:latin typeface="Georgia Bold" charset="0"/>
                <a:ea typeface="ＭＳ Ｐゴシック" charset="0"/>
                <a:cs typeface="ＭＳ Ｐゴシック" charset="0"/>
              </a:rPr>
              <a:t>Wouldn</a:t>
            </a:r>
            <a:r>
              <a:rPr lang="en-US" altLang="ja-JP" dirty="0" smtClean="0">
                <a:latin typeface="Georgia Bold" charset="0"/>
                <a:ea typeface="ＭＳ Ｐゴシック" charset="0"/>
                <a:cs typeface="ＭＳ Ｐゴシック" charset="0"/>
              </a:rPr>
              <a:t>’</a:t>
            </a:r>
            <a:r>
              <a:rPr lang="en-US" dirty="0" smtClean="0">
                <a:latin typeface="Georgia Bold" charset="0"/>
                <a:ea typeface="ＭＳ Ｐゴシック" charset="0"/>
                <a:cs typeface="ＭＳ Ｐゴシック" charset="0"/>
              </a:rPr>
              <a:t>t </a:t>
            </a:r>
            <a:r>
              <a:rPr lang="en-US" dirty="0">
                <a:latin typeface="Georgia Bold" charset="0"/>
                <a:ea typeface="ＭＳ Ｐゴシック" charset="0"/>
                <a:cs typeface="ＭＳ Ｐゴシック" charset="0"/>
              </a:rPr>
              <a:t>it be cool if we could </a:t>
            </a:r>
            <a:r>
              <a:rPr lang="en-US" dirty="0" smtClean="0">
                <a:latin typeface="Georgia Bold" charset="0"/>
                <a:ea typeface="ＭＳ Ｐゴシック" charset="0"/>
                <a:cs typeface="ＭＳ Ｐゴシック" charset="0"/>
              </a:rPr>
              <a:t>communicate with </a:t>
            </a:r>
            <a:r>
              <a:rPr lang="en-US" dirty="0">
                <a:latin typeface="Georgia Bold" charset="0"/>
                <a:ea typeface="ＭＳ Ｐゴシック" charset="0"/>
                <a:cs typeface="ＭＳ Ｐゴシック" charset="0"/>
              </a:rPr>
              <a:t>a computer?</a:t>
            </a:r>
          </a:p>
        </p:txBody>
      </p:sp>
      <p:pic>
        <p:nvPicPr>
          <p:cNvPr id="19459" name="Picture 5"/>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39900" y="2514600"/>
            <a:ext cx="5651500" cy="35306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2703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 example: interesting N-grams</a:t>
            </a:r>
            <a:endParaRPr lang="en-US" dirty="0"/>
          </a:p>
        </p:txBody>
      </p:sp>
      <p:sp>
        <p:nvSpPr>
          <p:cNvPr id="5" name="Content Placeholder 4"/>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classification</a:t>
            </a:r>
            <a:endParaRPr lang="en-US" dirty="0"/>
          </a:p>
        </p:txBody>
      </p:sp>
      <p:pic>
        <p:nvPicPr>
          <p:cNvPr id="7" name="Picture 6" descr="supervised-classification.png"/>
          <p:cNvPicPr>
            <a:picLocks noChangeAspect="1"/>
          </p:cNvPicPr>
          <p:nvPr/>
        </p:nvPicPr>
        <p:blipFill>
          <a:blip r:embed="rId3"/>
          <a:stretch>
            <a:fillRect/>
          </a:stretch>
        </p:blipFill>
        <p:spPr>
          <a:xfrm>
            <a:off x="817348" y="2222087"/>
            <a:ext cx="7509304" cy="3873913"/>
          </a:xfrm>
          <a:prstGeom prst="rect">
            <a:avLst/>
          </a:prstGeom>
        </p:spPr>
      </p:pic>
      <p:sp>
        <p:nvSpPr>
          <p:cNvPr id="12" name="TextBox 11"/>
          <p:cNvSpPr txBox="1"/>
          <p:nvPr/>
        </p:nvSpPr>
        <p:spPr>
          <a:xfrm>
            <a:off x="1611845" y="6019800"/>
            <a:ext cx="5920310" cy="646331"/>
          </a:xfrm>
          <a:prstGeom prst="rect">
            <a:avLst/>
          </a:prstGeom>
          <a:noFill/>
        </p:spPr>
        <p:txBody>
          <a:bodyPr wrap="none" rtlCol="0">
            <a:spAutoFit/>
          </a:bodyPr>
          <a:lstStyle/>
          <a:p>
            <a:pPr algn="ctr"/>
            <a:r>
              <a:rPr lang="en-US" dirty="0" smtClean="0"/>
              <a:t>from “Natural Language Processing with Python”,</a:t>
            </a:r>
          </a:p>
          <a:p>
            <a:pPr algn="ctr"/>
            <a:r>
              <a:rPr lang="en-US" dirty="0" smtClean="0"/>
              <a:t>by Steven Bird, </a:t>
            </a:r>
            <a:r>
              <a:rPr lang="en-US" dirty="0" err="1" smtClean="0"/>
              <a:t>Ewan</a:t>
            </a:r>
            <a:r>
              <a:rPr lang="en-US" dirty="0" smtClean="0"/>
              <a:t> Klein, and Edward </a:t>
            </a:r>
            <a:r>
              <a:rPr lang="en-US" dirty="0" err="1" smtClean="0"/>
              <a:t>Loper</a:t>
            </a:r>
            <a:r>
              <a:rPr lang="en-US" dirty="0" smtClean="0"/>
              <a:t> (O’Reilly, 2009)</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classification</a:t>
            </a:r>
            <a:endParaRPr lang="en-US" dirty="0"/>
          </a:p>
        </p:txBody>
      </p:sp>
      <p:pic>
        <p:nvPicPr>
          <p:cNvPr id="7" name="Picture 6" descr="supervised-classification.png"/>
          <p:cNvPicPr>
            <a:picLocks noChangeAspect="1"/>
          </p:cNvPicPr>
          <p:nvPr/>
        </p:nvPicPr>
        <p:blipFill>
          <a:blip r:embed="rId2"/>
          <a:stretch>
            <a:fillRect/>
          </a:stretch>
        </p:blipFill>
        <p:spPr>
          <a:xfrm>
            <a:off x="817348" y="2222087"/>
            <a:ext cx="7509304" cy="3873913"/>
          </a:xfrm>
          <a:prstGeom prst="rect">
            <a:avLst/>
          </a:prstGeom>
        </p:spPr>
      </p:pic>
      <p:cxnSp>
        <p:nvCxnSpPr>
          <p:cNvPr id="5" name="Straight Arrow Connector 4"/>
          <p:cNvCxnSpPr/>
          <p:nvPr/>
        </p:nvCxnSpPr>
        <p:spPr>
          <a:xfrm rot="5400000">
            <a:off x="3067050" y="2305050"/>
            <a:ext cx="952500" cy="685800"/>
          </a:xfrm>
          <a:prstGeom prst="straightConnector1">
            <a:avLst/>
          </a:prstGeom>
          <a:ln w="444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a:off x="6953250" y="2266950"/>
            <a:ext cx="952500" cy="685800"/>
          </a:xfrm>
          <a:prstGeom prst="straightConnector1">
            <a:avLst/>
          </a:prstGeom>
          <a:ln w="444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1845" y="6019800"/>
            <a:ext cx="5920310" cy="646331"/>
          </a:xfrm>
          <a:prstGeom prst="rect">
            <a:avLst/>
          </a:prstGeom>
          <a:noFill/>
        </p:spPr>
        <p:txBody>
          <a:bodyPr wrap="none" rtlCol="0">
            <a:spAutoFit/>
          </a:bodyPr>
          <a:lstStyle/>
          <a:p>
            <a:pPr algn="ctr"/>
            <a:r>
              <a:rPr lang="en-US" dirty="0" smtClean="0"/>
              <a:t>from “Natural Language Processing with Python”,</a:t>
            </a:r>
          </a:p>
          <a:p>
            <a:pPr algn="ctr"/>
            <a:r>
              <a:rPr lang="en-US" dirty="0" smtClean="0"/>
              <a:t>by Steven Bird, </a:t>
            </a:r>
            <a:r>
              <a:rPr lang="en-US" dirty="0" err="1" smtClean="0"/>
              <a:t>Ewan</a:t>
            </a:r>
            <a:r>
              <a:rPr lang="en-US" dirty="0" smtClean="0"/>
              <a:t> Klein, and Edward </a:t>
            </a:r>
            <a:r>
              <a:rPr lang="en-US" dirty="0" err="1" smtClean="0"/>
              <a:t>Loper</a:t>
            </a:r>
            <a:r>
              <a:rPr lang="en-US" dirty="0" smtClean="0"/>
              <a:t> (O’Reilly, 2009)</a:t>
            </a:r>
            <a:endParaRPr lang="en-US" dirty="0"/>
          </a:p>
        </p:txBody>
      </p:sp>
      <p:sp>
        <p:nvSpPr>
          <p:cNvPr id="13" name="TextBox 12"/>
          <p:cNvSpPr txBox="1"/>
          <p:nvPr/>
        </p:nvSpPr>
        <p:spPr>
          <a:xfrm>
            <a:off x="7271028" y="1295400"/>
            <a:ext cx="1740549" cy="861774"/>
          </a:xfrm>
          <a:prstGeom prst="rect">
            <a:avLst/>
          </a:prstGeom>
          <a:noFill/>
        </p:spPr>
        <p:txBody>
          <a:bodyPr wrap="none" rtlCol="0">
            <a:spAutoFit/>
          </a:bodyPr>
          <a:lstStyle/>
          <a:p>
            <a:r>
              <a:rPr lang="en-US" sz="2500" dirty="0" smtClean="0"/>
              <a:t>possibly</a:t>
            </a:r>
          </a:p>
          <a:p>
            <a:pPr algn="ctr"/>
            <a:r>
              <a:rPr lang="en-US" sz="2500" dirty="0" smtClean="0"/>
              <a:t>Naive </a:t>
            </a:r>
            <a:r>
              <a:rPr lang="en-US" sz="2500" dirty="0" err="1" smtClean="0"/>
              <a:t>Bayes</a:t>
            </a:r>
            <a:endParaRPr lang="en-US" sz="2500" dirty="0"/>
          </a:p>
        </p:txBody>
      </p:sp>
      <p:sp>
        <p:nvSpPr>
          <p:cNvPr id="8" name="TextBox 7"/>
          <p:cNvSpPr txBox="1"/>
          <p:nvPr/>
        </p:nvSpPr>
        <p:spPr>
          <a:xfrm>
            <a:off x="3200400" y="1309926"/>
            <a:ext cx="1908677" cy="861774"/>
          </a:xfrm>
          <a:prstGeom prst="rect">
            <a:avLst/>
          </a:prstGeom>
          <a:noFill/>
        </p:spPr>
        <p:txBody>
          <a:bodyPr wrap="none" rtlCol="0">
            <a:spAutoFit/>
          </a:bodyPr>
          <a:lstStyle/>
          <a:p>
            <a:r>
              <a:rPr lang="en-US" sz="2500" dirty="0" smtClean="0"/>
              <a:t>probably</a:t>
            </a:r>
          </a:p>
          <a:p>
            <a:pPr algn="ctr"/>
            <a:r>
              <a:rPr lang="en-US" sz="2500" dirty="0" smtClean="0"/>
              <a:t>bag-of-words</a:t>
            </a:r>
            <a:endParaRPr lang="en-US" sz="25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Naïve </a:t>
            </a:r>
            <a:r>
              <a:rPr lang="en-US" dirty="0" err="1" smtClean="0"/>
              <a:t>Bayes</a:t>
            </a:r>
            <a:r>
              <a:rPr lang="en-US" dirty="0" smtClean="0"/>
              <a:t> classification </a:t>
            </a:r>
            <a:endParaRPr lang="en-US" dirty="0"/>
          </a:p>
        </p:txBody>
      </p:sp>
      <p:sp>
        <p:nvSpPr>
          <p:cNvPr id="3" name="Content Placeholder 2"/>
          <p:cNvSpPr>
            <a:spLocks noGrp="1"/>
          </p:cNvSpPr>
          <p:nvPr>
            <p:ph idx="1"/>
          </p:nvPr>
        </p:nvSpPr>
        <p:spPr/>
        <p:txBody>
          <a:bodyPr/>
          <a:lstStyle/>
          <a:p>
            <a:r>
              <a:rPr lang="en-US" dirty="0" smtClean="0"/>
              <a:t>The probability that a document is in class </a:t>
            </a:r>
            <a:r>
              <a:rPr lang="en-US" i="1" dirty="0" smtClean="0"/>
              <a:t>C</a:t>
            </a:r>
            <a:r>
              <a:rPr lang="en-US" dirty="0" smtClean="0"/>
              <a:t> depends on its features, </a:t>
            </a:r>
            <a:r>
              <a:rPr lang="en-US" i="1" dirty="0" smtClean="0"/>
              <a:t>A</a:t>
            </a:r>
            <a:r>
              <a:rPr lang="en-US" i="1" baseline="-25000" dirty="0" smtClean="0"/>
              <a:t>n</a:t>
            </a:r>
          </a:p>
          <a:p>
            <a:r>
              <a:rPr lang="en-US" dirty="0" smtClean="0"/>
              <a:t>Assume all features are statistically independent</a:t>
            </a:r>
            <a:endParaRPr lang="en-US" baseline="-25000" dirty="0"/>
          </a:p>
        </p:txBody>
      </p:sp>
      <p:pic>
        <p:nvPicPr>
          <p:cNvPr id="4" name="Picture 3" descr="naivebayes.png"/>
          <p:cNvPicPr>
            <a:picLocks noChangeAspect="1"/>
          </p:cNvPicPr>
          <p:nvPr/>
        </p:nvPicPr>
        <p:blipFill>
          <a:blip r:embed="rId3"/>
          <a:stretch>
            <a:fillRect/>
          </a:stretch>
        </p:blipFill>
        <p:spPr>
          <a:xfrm>
            <a:off x="1225550" y="3657600"/>
            <a:ext cx="6692900" cy="22606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smtClean="0"/>
              <a:t>Python example: Classification with NLTK and </a:t>
            </a:r>
            <a:r>
              <a:rPr lang="en-US" sz="3900" dirty="0" err="1" smtClean="0"/>
              <a:t>scikit</a:t>
            </a:r>
            <a:r>
              <a:rPr lang="en-US" sz="3900" dirty="0" smtClean="0"/>
              <a:t>-learn</a:t>
            </a:r>
            <a:endParaRPr lang="en-US" sz="3900" dirty="0"/>
          </a:p>
        </p:txBody>
      </p:sp>
      <p:sp>
        <p:nvSpPr>
          <p:cNvPr id="3" name="Content Placeholder 2"/>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similarity</a:t>
            </a:r>
            <a:endParaRPr lang="en-US" dirty="0"/>
          </a:p>
        </p:txBody>
      </p:sp>
      <p:sp>
        <p:nvSpPr>
          <p:cNvPr id="4" name="Content Placeholder 2"/>
          <p:cNvSpPr>
            <a:spLocks noGrp="1"/>
          </p:cNvSpPr>
          <p:nvPr>
            <p:ph idx="1"/>
          </p:nvPr>
        </p:nvSpPr>
        <p:spPr>
          <a:xfrm>
            <a:off x="457200" y="1600200"/>
            <a:ext cx="8229600" cy="4525963"/>
          </a:xfrm>
        </p:spPr>
        <p:txBody>
          <a:bodyPr/>
          <a:lstStyle/>
          <a:p>
            <a:r>
              <a:rPr lang="en-US" dirty="0" smtClean="0"/>
              <a:t>Bags of words can tell us how similar documents are</a:t>
            </a:r>
            <a:endParaRPr lang="en-US" dirty="0"/>
          </a:p>
        </p:txBody>
      </p:sp>
      <p:graphicFrame>
        <p:nvGraphicFramePr>
          <p:cNvPr id="6" name="Table 5"/>
          <p:cNvGraphicFramePr>
            <a:graphicFrameLocks noGrp="1"/>
          </p:cNvGraphicFramePr>
          <p:nvPr/>
        </p:nvGraphicFramePr>
        <p:xfrm>
          <a:off x="876300" y="2971800"/>
          <a:ext cx="7391400" cy="1828801"/>
        </p:xfrm>
        <a:graphic>
          <a:graphicData uri="http://schemas.openxmlformats.org/drawingml/2006/table">
            <a:tbl>
              <a:tblPr firstRow="1" bandRow="1">
                <a:tableStyleId>{5C22544A-7EE6-4342-B048-85BDC9FD1C3A}</a:tableStyleId>
              </a:tblPr>
              <a:tblGrid>
                <a:gridCol w="1828800"/>
                <a:gridCol w="762000"/>
                <a:gridCol w="1104900"/>
                <a:gridCol w="1562100"/>
                <a:gridCol w="990600"/>
                <a:gridCol w="1143000"/>
              </a:tblGrid>
              <a:tr h="457201">
                <a:tc>
                  <a:txBody>
                    <a:bodyPr/>
                    <a:lstStyle/>
                    <a:p>
                      <a:endParaRPr lang="en-US" sz="2400" b="0" baseline="30000" dirty="0"/>
                    </a:p>
                  </a:txBody>
                  <a:tcPr/>
                </a:tc>
                <a:tc>
                  <a:txBody>
                    <a:bodyPr/>
                    <a:lstStyle/>
                    <a:p>
                      <a:r>
                        <a:rPr lang="en-US" sz="2400" dirty="0" smtClean="0"/>
                        <a:t>woe</a:t>
                      </a:r>
                      <a:endParaRPr lang="en-US" sz="2400" dirty="0"/>
                    </a:p>
                  </a:txBody>
                  <a:tcPr/>
                </a:tc>
                <a:tc>
                  <a:txBody>
                    <a:bodyPr/>
                    <a:lstStyle/>
                    <a:p>
                      <a:r>
                        <a:rPr lang="en-US" sz="2400" dirty="0" smtClean="0"/>
                        <a:t>betray</a:t>
                      </a:r>
                      <a:endParaRPr lang="en-US" sz="2400" dirty="0"/>
                    </a:p>
                  </a:txBody>
                  <a:tcPr/>
                </a:tc>
                <a:tc>
                  <a:txBody>
                    <a:bodyPr/>
                    <a:lstStyle/>
                    <a:p>
                      <a:r>
                        <a:rPr lang="en-US" sz="2400" dirty="0" smtClean="0"/>
                        <a:t>revenge</a:t>
                      </a:r>
                      <a:endParaRPr lang="en-US" sz="2400" dirty="0"/>
                    </a:p>
                  </a:txBody>
                  <a:tcPr/>
                </a:tc>
                <a:tc>
                  <a:txBody>
                    <a:bodyPr/>
                    <a:lstStyle/>
                    <a:p>
                      <a:r>
                        <a:rPr lang="en-US" sz="2400" dirty="0" smtClean="0"/>
                        <a:t>death</a:t>
                      </a:r>
                      <a:endParaRPr lang="en-US" sz="2400" dirty="0"/>
                    </a:p>
                  </a:txBody>
                  <a:tcPr/>
                </a:tc>
                <a:tc>
                  <a:txBody>
                    <a:bodyPr/>
                    <a:lstStyle/>
                    <a:p>
                      <a:r>
                        <a:rPr lang="en-US" sz="2400" dirty="0" smtClean="0"/>
                        <a:t>alas</a:t>
                      </a:r>
                      <a:endParaRPr lang="en-US" sz="2400" dirty="0"/>
                    </a:p>
                  </a:txBody>
                  <a:tcPr/>
                </a:tc>
              </a:tr>
              <a:tr h="449690">
                <a:tc>
                  <a:txBody>
                    <a:bodyPr/>
                    <a:lstStyle/>
                    <a:p>
                      <a:r>
                        <a:rPr lang="en-US" sz="2400" i="1" dirty="0" smtClean="0"/>
                        <a:t>Julius Caesar</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1</a:t>
                      </a:r>
                      <a:endParaRPr lang="en-US" sz="2400" dirty="0"/>
                    </a:p>
                  </a:txBody>
                  <a:tcPr/>
                </a:tc>
                <a:tc>
                  <a:txBody>
                    <a:bodyPr/>
                    <a:lstStyle/>
                    <a:p>
                      <a:pPr algn="r"/>
                      <a:r>
                        <a:rPr lang="en-US" sz="2400" dirty="0" smtClean="0"/>
                        <a:t>4</a:t>
                      </a:r>
                      <a:endParaRPr lang="en-US" sz="2400" dirty="0"/>
                    </a:p>
                  </a:txBody>
                  <a:tcPr/>
                </a:tc>
                <a:tc>
                  <a:txBody>
                    <a:bodyPr/>
                    <a:lstStyle/>
                    <a:p>
                      <a:pPr algn="r"/>
                      <a:r>
                        <a:rPr lang="en-US" sz="2400" dirty="0" smtClean="0"/>
                        <a:t>31</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Hamlet</a:t>
                      </a:r>
                      <a:endParaRPr lang="en-US" sz="2400" i="1" dirty="0"/>
                    </a:p>
                  </a:txBody>
                  <a:tcPr/>
                </a:tc>
                <a:tc>
                  <a:txBody>
                    <a:bodyPr/>
                    <a:lstStyle/>
                    <a:p>
                      <a:pPr algn="r"/>
                      <a:r>
                        <a:rPr lang="en-US" sz="2400" dirty="0" smtClean="0"/>
                        <a:t>9</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12</a:t>
                      </a:r>
                      <a:endParaRPr lang="en-US" sz="2400" dirty="0"/>
                    </a:p>
                  </a:txBody>
                  <a:tcPr/>
                </a:tc>
                <a:tc>
                  <a:txBody>
                    <a:bodyPr/>
                    <a:lstStyle/>
                    <a:p>
                      <a:pPr algn="r"/>
                      <a:r>
                        <a:rPr lang="en-US" sz="2400" dirty="0" smtClean="0"/>
                        <a:t>37</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Macbeth</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2</a:t>
                      </a:r>
                      <a:endParaRPr lang="en-US" sz="2400" dirty="0"/>
                    </a:p>
                  </a:txBody>
                  <a:tcPr/>
                </a:tc>
                <a:tc>
                  <a:txBody>
                    <a:bodyPr/>
                    <a:lstStyle/>
                    <a:p>
                      <a:pPr algn="r"/>
                      <a:r>
                        <a:rPr lang="en-US" sz="2400" dirty="0" smtClean="0"/>
                        <a:t>3</a:t>
                      </a:r>
                      <a:endParaRPr lang="en-US" sz="2400" dirty="0"/>
                    </a:p>
                  </a:txBody>
                  <a:tcPr/>
                </a:tc>
                <a:tc>
                  <a:txBody>
                    <a:bodyPr/>
                    <a:lstStyle/>
                    <a:p>
                      <a:pPr algn="r"/>
                      <a:r>
                        <a:rPr lang="en-US" sz="2400" dirty="0" smtClean="0"/>
                        <a:t>21</a:t>
                      </a:r>
                      <a:endParaRPr lang="en-US" sz="2400" dirty="0"/>
                    </a:p>
                  </a:txBody>
                  <a:tcPr/>
                </a:tc>
                <a:tc>
                  <a:txBody>
                    <a:bodyPr/>
                    <a:lstStyle/>
                    <a:p>
                      <a:pPr algn="r"/>
                      <a:r>
                        <a:rPr lang="en-US" sz="2400" dirty="0" smtClean="0"/>
                        <a:t>4</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similarity</a:t>
            </a:r>
            <a:endParaRPr lang="en-US" dirty="0"/>
          </a:p>
        </p:txBody>
      </p:sp>
      <p:sp>
        <p:nvSpPr>
          <p:cNvPr id="4" name="Content Placeholder 2"/>
          <p:cNvSpPr>
            <a:spLocks noGrp="1"/>
          </p:cNvSpPr>
          <p:nvPr>
            <p:ph idx="1"/>
          </p:nvPr>
        </p:nvSpPr>
        <p:spPr>
          <a:xfrm>
            <a:off x="457200" y="1600200"/>
            <a:ext cx="8229600" cy="4525963"/>
          </a:xfrm>
        </p:spPr>
        <p:txBody>
          <a:bodyPr/>
          <a:lstStyle/>
          <a:p>
            <a:r>
              <a:rPr lang="en-US" dirty="0" smtClean="0"/>
              <a:t>Bags of words can tell us how similar documents are</a:t>
            </a:r>
            <a:endParaRPr lang="en-US" dirty="0"/>
          </a:p>
        </p:txBody>
      </p:sp>
      <p:graphicFrame>
        <p:nvGraphicFramePr>
          <p:cNvPr id="8" name="Table 7"/>
          <p:cNvGraphicFramePr>
            <a:graphicFrameLocks noGrp="1"/>
          </p:cNvGraphicFramePr>
          <p:nvPr/>
        </p:nvGraphicFramePr>
        <p:xfrm>
          <a:off x="876300" y="2971800"/>
          <a:ext cx="7391400" cy="2651761"/>
        </p:xfrm>
        <a:graphic>
          <a:graphicData uri="http://schemas.openxmlformats.org/drawingml/2006/table">
            <a:tbl>
              <a:tblPr firstRow="1" bandRow="1">
                <a:tableStyleId>{5C22544A-7EE6-4342-B048-85BDC9FD1C3A}</a:tableStyleId>
              </a:tblPr>
              <a:tblGrid>
                <a:gridCol w="1828800"/>
                <a:gridCol w="762000"/>
                <a:gridCol w="1104900"/>
                <a:gridCol w="1562100"/>
                <a:gridCol w="990600"/>
                <a:gridCol w="1143000"/>
              </a:tblGrid>
              <a:tr h="457201">
                <a:tc>
                  <a:txBody>
                    <a:bodyPr/>
                    <a:lstStyle/>
                    <a:p>
                      <a:endParaRPr lang="en-US" sz="2400" b="0" baseline="30000" dirty="0"/>
                    </a:p>
                  </a:txBody>
                  <a:tcPr/>
                </a:tc>
                <a:tc>
                  <a:txBody>
                    <a:bodyPr/>
                    <a:lstStyle/>
                    <a:p>
                      <a:r>
                        <a:rPr lang="en-US" sz="2400" dirty="0" smtClean="0"/>
                        <a:t>woe</a:t>
                      </a:r>
                      <a:endParaRPr lang="en-US" sz="2400" dirty="0"/>
                    </a:p>
                  </a:txBody>
                  <a:tcPr/>
                </a:tc>
                <a:tc>
                  <a:txBody>
                    <a:bodyPr/>
                    <a:lstStyle/>
                    <a:p>
                      <a:r>
                        <a:rPr lang="en-US" sz="2400" dirty="0" smtClean="0"/>
                        <a:t>betray</a:t>
                      </a:r>
                      <a:endParaRPr lang="en-US" sz="2400" dirty="0"/>
                    </a:p>
                  </a:txBody>
                  <a:tcPr/>
                </a:tc>
                <a:tc>
                  <a:txBody>
                    <a:bodyPr/>
                    <a:lstStyle/>
                    <a:p>
                      <a:r>
                        <a:rPr lang="en-US" sz="2400" dirty="0" smtClean="0"/>
                        <a:t>revenge</a:t>
                      </a:r>
                      <a:endParaRPr lang="en-US" sz="2400" dirty="0"/>
                    </a:p>
                  </a:txBody>
                  <a:tcPr/>
                </a:tc>
                <a:tc>
                  <a:txBody>
                    <a:bodyPr/>
                    <a:lstStyle/>
                    <a:p>
                      <a:r>
                        <a:rPr lang="en-US" sz="2400" dirty="0" smtClean="0"/>
                        <a:t>death</a:t>
                      </a:r>
                      <a:endParaRPr lang="en-US" sz="2400" dirty="0"/>
                    </a:p>
                  </a:txBody>
                  <a:tcPr/>
                </a:tc>
                <a:tc>
                  <a:txBody>
                    <a:bodyPr/>
                    <a:lstStyle/>
                    <a:p>
                      <a:r>
                        <a:rPr lang="en-US" sz="2400" dirty="0" smtClean="0"/>
                        <a:t>alas</a:t>
                      </a:r>
                      <a:endParaRPr lang="en-US" sz="2400" dirty="0"/>
                    </a:p>
                  </a:txBody>
                  <a:tcPr/>
                </a:tc>
              </a:tr>
              <a:tr h="449690">
                <a:tc>
                  <a:txBody>
                    <a:bodyPr/>
                    <a:lstStyle/>
                    <a:p>
                      <a:r>
                        <a:rPr lang="en-US" sz="2400" i="1" dirty="0" smtClean="0"/>
                        <a:t>Julius Caesar</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1</a:t>
                      </a:r>
                      <a:endParaRPr lang="en-US" sz="2400" dirty="0"/>
                    </a:p>
                  </a:txBody>
                  <a:tcPr/>
                </a:tc>
                <a:tc>
                  <a:txBody>
                    <a:bodyPr/>
                    <a:lstStyle/>
                    <a:p>
                      <a:pPr algn="r"/>
                      <a:r>
                        <a:rPr lang="en-US" sz="2400" dirty="0" smtClean="0"/>
                        <a:t>4</a:t>
                      </a:r>
                      <a:endParaRPr lang="en-US" sz="2400" dirty="0"/>
                    </a:p>
                  </a:txBody>
                  <a:tcPr/>
                </a:tc>
                <a:tc>
                  <a:txBody>
                    <a:bodyPr/>
                    <a:lstStyle/>
                    <a:p>
                      <a:pPr algn="r"/>
                      <a:r>
                        <a:rPr lang="en-US" sz="2400" dirty="0" smtClean="0"/>
                        <a:t>31</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Hamlet</a:t>
                      </a:r>
                      <a:endParaRPr lang="en-US" sz="2400" i="1" dirty="0"/>
                    </a:p>
                  </a:txBody>
                  <a:tcPr/>
                </a:tc>
                <a:tc>
                  <a:txBody>
                    <a:bodyPr/>
                    <a:lstStyle/>
                    <a:p>
                      <a:pPr algn="r"/>
                      <a:r>
                        <a:rPr lang="en-US" sz="2400" dirty="0" smtClean="0"/>
                        <a:t>9</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12</a:t>
                      </a:r>
                      <a:endParaRPr lang="en-US" sz="2400" dirty="0"/>
                    </a:p>
                  </a:txBody>
                  <a:tcPr/>
                </a:tc>
                <a:tc>
                  <a:txBody>
                    <a:bodyPr/>
                    <a:lstStyle/>
                    <a:p>
                      <a:pPr algn="r"/>
                      <a:r>
                        <a:rPr lang="en-US" sz="2400" dirty="0" smtClean="0"/>
                        <a:t>37</a:t>
                      </a:r>
                      <a:endParaRPr lang="en-US" sz="2400" dirty="0"/>
                    </a:p>
                  </a:txBody>
                  <a:tcPr/>
                </a:tc>
                <a:tc>
                  <a:txBody>
                    <a:bodyPr/>
                    <a:lstStyle/>
                    <a:p>
                      <a:pPr algn="r"/>
                      <a:r>
                        <a:rPr lang="en-US" sz="2400" dirty="0" smtClean="0"/>
                        <a:t>9</a:t>
                      </a:r>
                      <a:endParaRPr lang="en-US" sz="2400" dirty="0"/>
                    </a:p>
                  </a:txBody>
                  <a:tcPr/>
                </a:tc>
              </a:tr>
              <a:tr h="449690">
                <a:tc>
                  <a:txBody>
                    <a:bodyPr/>
                    <a:lstStyle/>
                    <a:p>
                      <a:r>
                        <a:rPr lang="en-US" sz="2400" i="1" dirty="0" smtClean="0"/>
                        <a:t>Macbeth</a:t>
                      </a:r>
                      <a:endParaRPr lang="en-US" sz="2400" i="1" dirty="0"/>
                    </a:p>
                  </a:txBody>
                  <a:tcPr/>
                </a:tc>
                <a:tc>
                  <a:txBody>
                    <a:bodyPr/>
                    <a:lstStyle/>
                    <a:p>
                      <a:pPr algn="r"/>
                      <a:r>
                        <a:rPr lang="en-US" sz="2400" dirty="0" smtClean="0"/>
                        <a:t>2</a:t>
                      </a:r>
                      <a:endParaRPr lang="en-US" sz="2400" dirty="0"/>
                    </a:p>
                  </a:txBody>
                  <a:tcPr/>
                </a:tc>
                <a:tc>
                  <a:txBody>
                    <a:bodyPr/>
                    <a:lstStyle/>
                    <a:p>
                      <a:pPr algn="r"/>
                      <a:r>
                        <a:rPr lang="en-US" sz="2400" dirty="0" smtClean="0"/>
                        <a:t>2</a:t>
                      </a:r>
                      <a:endParaRPr lang="en-US" sz="2400" dirty="0"/>
                    </a:p>
                  </a:txBody>
                  <a:tcPr/>
                </a:tc>
                <a:tc>
                  <a:txBody>
                    <a:bodyPr/>
                    <a:lstStyle/>
                    <a:p>
                      <a:pPr algn="r"/>
                      <a:r>
                        <a:rPr lang="en-US" sz="2400" dirty="0" smtClean="0"/>
                        <a:t>3</a:t>
                      </a:r>
                      <a:endParaRPr lang="en-US" sz="2400" dirty="0"/>
                    </a:p>
                  </a:txBody>
                  <a:tcPr/>
                </a:tc>
                <a:tc>
                  <a:txBody>
                    <a:bodyPr/>
                    <a:lstStyle/>
                    <a:p>
                      <a:pPr algn="r"/>
                      <a:r>
                        <a:rPr lang="en-US" sz="2400" dirty="0" smtClean="0"/>
                        <a:t>21</a:t>
                      </a:r>
                      <a:endParaRPr lang="en-US" sz="2400" dirty="0"/>
                    </a:p>
                  </a:txBody>
                  <a:tcPr/>
                </a:tc>
                <a:tc>
                  <a:txBody>
                    <a:bodyPr/>
                    <a:lstStyle/>
                    <a:p>
                      <a:pPr algn="r"/>
                      <a:r>
                        <a:rPr lang="en-US" sz="2400" dirty="0" smtClean="0"/>
                        <a:t>4</a:t>
                      </a:r>
                      <a:endParaRPr lang="en-US" sz="2400" dirty="0"/>
                    </a:p>
                  </a:txBody>
                  <a:tcPr/>
                </a:tc>
              </a:tr>
              <a:tr h="449690">
                <a:tc>
                  <a:txBody>
                    <a:bodyPr/>
                    <a:lstStyle/>
                    <a:p>
                      <a:r>
                        <a:rPr lang="en-US" sz="2400" i="1" dirty="0" smtClean="0"/>
                        <a:t>Alice in Wonderland</a:t>
                      </a:r>
                      <a:endParaRPr lang="en-US" sz="2400" i="1" dirty="0"/>
                    </a:p>
                  </a:txBody>
                  <a:tcPr/>
                </a:tc>
                <a:tc>
                  <a:txBody>
                    <a:bodyPr/>
                    <a:lstStyle/>
                    <a:p>
                      <a:pPr algn="r"/>
                      <a:r>
                        <a:rPr lang="en-US" sz="2400" dirty="0" smtClean="0"/>
                        <a:t>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a:t>
                      </a:r>
                      <a:endParaRPr lang="en-US" sz="2400" dirty="0"/>
                    </a:p>
                  </a:txBody>
                  <a:tcPr/>
                </a:tc>
                <a:tc>
                  <a:txBody>
                    <a:bodyPr/>
                    <a:lstStyle/>
                    <a:p>
                      <a:pPr algn="r"/>
                      <a:r>
                        <a:rPr lang="en-US" sz="2400" dirty="0" smtClean="0"/>
                        <a:t>4</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 normalization</a:t>
            </a:r>
            <a:endParaRPr lang="en-US" dirty="0"/>
          </a:p>
        </p:txBody>
      </p:sp>
      <p:sp>
        <p:nvSpPr>
          <p:cNvPr id="7" name="Content Placeholder 6"/>
          <p:cNvSpPr>
            <a:spLocks noGrp="1"/>
          </p:cNvSpPr>
          <p:nvPr>
            <p:ph idx="1"/>
          </p:nvPr>
        </p:nvSpPr>
        <p:spPr>
          <a:xfrm>
            <a:off x="457200" y="1447800"/>
            <a:ext cx="8229600" cy="4525963"/>
          </a:xfrm>
        </p:spPr>
        <p:txBody>
          <a:bodyPr/>
          <a:lstStyle/>
          <a:p>
            <a:r>
              <a:rPr lang="en-US" dirty="0" smtClean="0"/>
              <a:t>Some documents are longer than others</a:t>
            </a:r>
          </a:p>
          <a:p>
            <a:r>
              <a:rPr lang="en-US" dirty="0" smtClean="0"/>
              <a:t>Some words appear more than </a:t>
            </a:r>
            <a:r>
              <a:rPr lang="en-US" dirty="0" smtClean="0"/>
              <a:t>others</a:t>
            </a:r>
          </a:p>
        </p:txBody>
      </p:sp>
      <p:graphicFrame>
        <p:nvGraphicFramePr>
          <p:cNvPr id="8" name="Table 7"/>
          <p:cNvGraphicFramePr>
            <a:graphicFrameLocks noGrp="1"/>
          </p:cNvGraphicFramePr>
          <p:nvPr/>
        </p:nvGraphicFramePr>
        <p:xfrm>
          <a:off x="876300" y="2971800"/>
          <a:ext cx="7391400" cy="2651761"/>
        </p:xfrm>
        <a:graphic>
          <a:graphicData uri="http://schemas.openxmlformats.org/drawingml/2006/table">
            <a:tbl>
              <a:tblPr firstRow="1" bandRow="1">
                <a:tableStyleId>{5C22544A-7EE6-4342-B048-85BDC9FD1C3A}</a:tableStyleId>
              </a:tblPr>
              <a:tblGrid>
                <a:gridCol w="1828800"/>
                <a:gridCol w="762000"/>
                <a:gridCol w="1104900"/>
                <a:gridCol w="1562100"/>
                <a:gridCol w="990600"/>
                <a:gridCol w="1143000"/>
              </a:tblGrid>
              <a:tr h="457201">
                <a:tc>
                  <a:txBody>
                    <a:bodyPr/>
                    <a:lstStyle/>
                    <a:p>
                      <a:endParaRPr lang="en-US" sz="2400" b="0" baseline="30000" dirty="0"/>
                    </a:p>
                  </a:txBody>
                  <a:tcPr/>
                </a:tc>
                <a:tc>
                  <a:txBody>
                    <a:bodyPr/>
                    <a:lstStyle/>
                    <a:p>
                      <a:r>
                        <a:rPr lang="en-US" sz="2400" dirty="0" smtClean="0"/>
                        <a:t>woe</a:t>
                      </a:r>
                      <a:endParaRPr lang="en-US" sz="2400" dirty="0"/>
                    </a:p>
                  </a:txBody>
                  <a:tcPr/>
                </a:tc>
                <a:tc>
                  <a:txBody>
                    <a:bodyPr/>
                    <a:lstStyle/>
                    <a:p>
                      <a:r>
                        <a:rPr lang="en-US" sz="2400" dirty="0" smtClean="0"/>
                        <a:t>betray</a:t>
                      </a:r>
                      <a:endParaRPr lang="en-US" sz="2400" dirty="0"/>
                    </a:p>
                  </a:txBody>
                  <a:tcPr/>
                </a:tc>
                <a:tc>
                  <a:txBody>
                    <a:bodyPr/>
                    <a:lstStyle/>
                    <a:p>
                      <a:r>
                        <a:rPr lang="en-US" sz="2400" dirty="0" smtClean="0"/>
                        <a:t>revenge</a:t>
                      </a:r>
                      <a:endParaRPr lang="en-US" sz="2400" dirty="0"/>
                    </a:p>
                  </a:txBody>
                  <a:tcPr/>
                </a:tc>
                <a:tc>
                  <a:txBody>
                    <a:bodyPr/>
                    <a:lstStyle/>
                    <a:p>
                      <a:r>
                        <a:rPr lang="en-US" sz="2400" dirty="0" smtClean="0"/>
                        <a:t>death</a:t>
                      </a:r>
                      <a:endParaRPr lang="en-US" sz="2400" dirty="0"/>
                    </a:p>
                  </a:txBody>
                  <a:tcPr/>
                </a:tc>
                <a:tc>
                  <a:txBody>
                    <a:bodyPr/>
                    <a:lstStyle/>
                    <a:p>
                      <a:r>
                        <a:rPr lang="en-US" sz="2400" dirty="0" smtClean="0"/>
                        <a:t>alas</a:t>
                      </a:r>
                      <a:endParaRPr lang="en-US" sz="2400" dirty="0"/>
                    </a:p>
                  </a:txBody>
                  <a:tcPr/>
                </a:tc>
              </a:tr>
              <a:tr h="449690">
                <a:tc>
                  <a:txBody>
                    <a:bodyPr/>
                    <a:lstStyle/>
                    <a:p>
                      <a:r>
                        <a:rPr lang="en-US" sz="2400" i="1" dirty="0" smtClean="0"/>
                        <a:t>Julius Caesar</a:t>
                      </a:r>
                      <a:endParaRPr lang="en-US" sz="2400" i="1" dirty="0"/>
                    </a:p>
                  </a:txBody>
                  <a:tcPr/>
                </a:tc>
                <a:tc>
                  <a:txBody>
                    <a:bodyPr/>
                    <a:lstStyle/>
                    <a:p>
                      <a:pPr algn="r"/>
                      <a:r>
                        <a:rPr lang="en-US" sz="2400" dirty="0" smtClean="0"/>
                        <a:t>.046</a:t>
                      </a:r>
                      <a:endParaRPr lang="en-US" sz="2400" dirty="0"/>
                    </a:p>
                  </a:txBody>
                  <a:tcPr/>
                </a:tc>
                <a:tc>
                  <a:txBody>
                    <a:bodyPr/>
                    <a:lstStyle/>
                    <a:p>
                      <a:pPr algn="r"/>
                      <a:r>
                        <a:rPr lang="en-US" sz="2400" dirty="0" smtClean="0"/>
                        <a:t>.018</a:t>
                      </a:r>
                      <a:endParaRPr lang="en-US" sz="2400" dirty="0"/>
                    </a:p>
                  </a:txBody>
                  <a:tcPr/>
                </a:tc>
                <a:tc>
                  <a:txBody>
                    <a:bodyPr/>
                    <a:lstStyle/>
                    <a:p>
                      <a:pPr algn="r"/>
                      <a:r>
                        <a:rPr lang="en-US" sz="2400" dirty="0" smtClean="0"/>
                        <a:t>.139</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.159</a:t>
                      </a:r>
                      <a:endParaRPr lang="en-US" sz="2400" dirty="0"/>
                    </a:p>
                  </a:txBody>
                  <a:tcPr/>
                </a:tc>
              </a:tr>
              <a:tr h="449690">
                <a:tc>
                  <a:txBody>
                    <a:bodyPr/>
                    <a:lstStyle/>
                    <a:p>
                      <a:r>
                        <a:rPr lang="en-US" sz="2400" i="1" dirty="0" smtClean="0"/>
                        <a:t>Hamlet</a:t>
                      </a:r>
                      <a:endParaRPr lang="en-US" sz="2400" i="1" dirty="0"/>
                    </a:p>
                  </a:txBody>
                  <a:tcPr/>
                </a:tc>
                <a:tc>
                  <a:txBody>
                    <a:bodyPr/>
                    <a:lstStyle/>
                    <a:p>
                      <a:pPr algn="r"/>
                      <a:r>
                        <a:rPr lang="en-US" sz="2400" dirty="0" smtClean="0"/>
                        <a:t>.142</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.287</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.110</a:t>
                      </a:r>
                      <a:endParaRPr lang="en-US" sz="2400" dirty="0"/>
                    </a:p>
                  </a:txBody>
                  <a:tcPr/>
                </a:tc>
              </a:tr>
              <a:tr h="449690">
                <a:tc>
                  <a:txBody>
                    <a:bodyPr/>
                    <a:lstStyle/>
                    <a:p>
                      <a:r>
                        <a:rPr lang="en-US" sz="2400" i="1" dirty="0" smtClean="0"/>
                        <a:t>Macbeth</a:t>
                      </a:r>
                      <a:endParaRPr lang="en-US" sz="2400" i="1" dirty="0"/>
                    </a:p>
                  </a:txBody>
                  <a:tcPr/>
                </a:tc>
                <a:tc>
                  <a:txBody>
                    <a:bodyPr/>
                    <a:lstStyle/>
                    <a:p>
                      <a:pPr algn="r"/>
                      <a:r>
                        <a:rPr lang="en-US" sz="2400" dirty="0" smtClean="0"/>
                        <a:t>.053</a:t>
                      </a:r>
                      <a:endParaRPr lang="en-US" sz="2400" dirty="0"/>
                    </a:p>
                  </a:txBody>
                  <a:tcPr/>
                </a:tc>
                <a:tc>
                  <a:txBody>
                    <a:bodyPr/>
                    <a:lstStyle/>
                    <a:p>
                      <a:pPr algn="r"/>
                      <a:r>
                        <a:rPr lang="en-US" sz="2400" dirty="0" smtClean="0"/>
                        <a:t>.041</a:t>
                      </a:r>
                      <a:endParaRPr lang="en-US" sz="2400" dirty="0"/>
                    </a:p>
                  </a:txBody>
                  <a:tcPr/>
                </a:tc>
                <a:tc>
                  <a:txBody>
                    <a:bodyPr/>
                    <a:lstStyle/>
                    <a:p>
                      <a:pPr algn="r"/>
                      <a:r>
                        <a:rPr lang="en-US" sz="2400" dirty="0" smtClean="0"/>
                        <a:t>.120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.082</a:t>
                      </a:r>
                      <a:endParaRPr lang="en-US" sz="2400" dirty="0"/>
                    </a:p>
                  </a:txBody>
                  <a:tcPr/>
                </a:tc>
              </a:tr>
              <a:tr h="449690">
                <a:tc>
                  <a:txBody>
                    <a:bodyPr/>
                    <a:lstStyle/>
                    <a:p>
                      <a:r>
                        <a:rPr lang="en-US" sz="2400" i="1" dirty="0" smtClean="0"/>
                        <a:t>Alice</a:t>
                      </a:r>
                      <a:r>
                        <a:rPr lang="en-US" sz="2400" i="1" baseline="0" dirty="0" smtClean="0"/>
                        <a:t> in Wonderland</a:t>
                      </a:r>
                      <a:endParaRPr lang="en-US" sz="2400" i="1" dirty="0"/>
                    </a:p>
                  </a:txBody>
                  <a:tcPr/>
                </a:tc>
                <a:tc>
                  <a:txBody>
                    <a:bodyPr/>
                    <a:lstStyle/>
                    <a:p>
                      <a:pPr algn="r"/>
                      <a:r>
                        <a:rPr lang="en-US" sz="2400" dirty="0" smtClean="0"/>
                        <a:t>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0</a:t>
                      </a:r>
                      <a:endParaRPr lang="en-US" sz="2400" dirty="0"/>
                    </a:p>
                  </a:txBody>
                  <a:tcPr/>
                </a:tc>
                <a:tc>
                  <a:txBody>
                    <a:bodyPr/>
                    <a:lstStyle/>
                    <a:p>
                      <a:pPr algn="r"/>
                      <a:r>
                        <a:rPr lang="en-US" sz="2400" dirty="0" smtClean="0"/>
                        <a:t>.054</a:t>
                      </a:r>
                      <a:endParaRPr lang="en-US" sz="2400" dirty="0"/>
                    </a:p>
                  </a:txBody>
                  <a:tcPr/>
                </a:tc>
              </a:tr>
            </a:tbl>
          </a:graphicData>
        </a:graphic>
      </p:graphicFrame>
      <p:sp>
        <p:nvSpPr>
          <p:cNvPr id="9" name="TextBox 8"/>
          <p:cNvSpPr txBox="1"/>
          <p:nvPr/>
        </p:nvSpPr>
        <p:spPr>
          <a:xfrm>
            <a:off x="1104900" y="5791200"/>
            <a:ext cx="6896100" cy="461665"/>
          </a:xfrm>
          <a:prstGeom prst="rect">
            <a:avLst/>
          </a:prstGeom>
          <a:noFill/>
        </p:spPr>
        <p:txBody>
          <a:bodyPr wrap="square" rtlCol="0">
            <a:spAutoFit/>
          </a:bodyPr>
          <a:lstStyle/>
          <a:p>
            <a:r>
              <a:rPr lang="en-US" sz="2400" dirty="0" smtClean="0"/>
              <a:t>(TF-IDF values × 1000, from </a:t>
            </a:r>
            <a:r>
              <a:rPr lang="en-US" sz="2400" dirty="0" err="1" smtClean="0"/>
              <a:t>NLTK’s</a:t>
            </a:r>
            <a:r>
              <a:rPr lang="en-US" sz="2400" dirty="0" smtClean="0"/>
              <a:t> Project Gutenberg)</a:t>
            </a:r>
            <a:endParaRPr 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 normalization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TF replaces term counts with term frequencies</a:t>
            </a:r>
          </a:p>
          <a:p>
            <a:r>
              <a:rPr lang="en-US" dirty="0" smtClean="0"/>
              <a:t>IDF tells us how much information we get when a word appears</a:t>
            </a:r>
          </a:p>
          <a:p>
            <a:r>
              <a:rPr lang="en-US" dirty="0" smtClean="0"/>
              <a:t>In </a:t>
            </a:r>
            <a:r>
              <a:rPr lang="en-US" dirty="0" err="1" smtClean="0"/>
              <a:t>NLTK’s</a:t>
            </a:r>
            <a:r>
              <a:rPr lang="en-US" dirty="0" smtClean="0"/>
              <a:t> Project Gutenberg corpus:</a:t>
            </a:r>
          </a:p>
          <a:p>
            <a:pPr lvl="1"/>
            <a:r>
              <a:rPr lang="en-US" dirty="0" err="1" smtClean="0"/>
              <a:t>IDF(the</a:t>
            </a:r>
            <a:r>
              <a:rPr lang="en-US" dirty="0" smtClean="0"/>
              <a:t>) = 0 bits</a:t>
            </a:r>
          </a:p>
          <a:p>
            <a:pPr lvl="1"/>
            <a:r>
              <a:rPr lang="en-US" dirty="0" err="1" smtClean="0"/>
              <a:t>IDF(death</a:t>
            </a:r>
            <a:r>
              <a:rPr lang="en-US" dirty="0" smtClean="0"/>
              <a:t>) = 0 bits</a:t>
            </a:r>
          </a:p>
          <a:p>
            <a:pPr lvl="1"/>
            <a:r>
              <a:rPr lang="en-US" dirty="0" err="1" smtClean="0"/>
              <a:t>IDF</a:t>
            </a:r>
            <a:r>
              <a:rPr lang="en-US" dirty="0" err="1" smtClean="0"/>
              <a:t>(taxes</a:t>
            </a:r>
            <a:r>
              <a:rPr lang="en-US" dirty="0" smtClean="0"/>
              <a:t>) </a:t>
            </a:r>
            <a:r>
              <a:rPr lang="en-US" dirty="0" smtClean="0"/>
              <a:t>=</a:t>
            </a:r>
            <a:r>
              <a:rPr lang="en-US" dirty="0" smtClean="0"/>
              <a:t> </a:t>
            </a:r>
            <a:r>
              <a:rPr lang="en-US" dirty="0" smtClean="0"/>
              <a:t>2.58</a:t>
            </a:r>
            <a:r>
              <a:rPr lang="en-US" dirty="0" smtClean="0"/>
              <a:t> </a:t>
            </a:r>
            <a:r>
              <a:rPr lang="en-US" dirty="0" smtClean="0"/>
              <a:t>bits</a:t>
            </a:r>
          </a:p>
          <a:p>
            <a:pPr lvl="1"/>
            <a:r>
              <a:rPr lang="en-US" dirty="0" err="1" smtClean="0"/>
              <a:t>IDF(whale</a:t>
            </a:r>
            <a:r>
              <a:rPr lang="en-US" dirty="0" smtClean="0"/>
              <a:t>) = 2.17 bits</a:t>
            </a:r>
          </a:p>
          <a:p>
            <a:pPr lvl="1"/>
            <a:r>
              <a:rPr lang="en-US" dirty="0" err="1" smtClean="0"/>
              <a:t>IDF(Ishmael</a:t>
            </a:r>
            <a:r>
              <a:rPr lang="en-US" dirty="0" smtClean="0"/>
              <a:t>) = 3.17 bits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Vector-space similarity</a:t>
            </a:r>
            <a:endParaRPr lang="en-US" dirty="0"/>
          </a:p>
        </p:txBody>
      </p:sp>
      <p:cxnSp>
        <p:nvCxnSpPr>
          <p:cNvPr id="6" name="Straight Arrow Connector 5"/>
          <p:cNvCxnSpPr/>
          <p:nvPr/>
        </p:nvCxnSpPr>
        <p:spPr>
          <a:xfrm flipV="1">
            <a:off x="3886201" y="3886200"/>
            <a:ext cx="24384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886201" y="3505200"/>
            <a:ext cx="2057400" cy="167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886201" y="4800600"/>
            <a:ext cx="2057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V="1">
            <a:off x="2705101" y="4000500"/>
            <a:ext cx="12954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943600" y="2996624"/>
            <a:ext cx="1256749" cy="446276"/>
          </a:xfrm>
          <a:prstGeom prst="rect">
            <a:avLst/>
          </a:prstGeom>
          <a:noFill/>
        </p:spPr>
        <p:txBody>
          <a:bodyPr wrap="none" rtlCol="0">
            <a:spAutoFit/>
          </a:bodyPr>
          <a:lstStyle/>
          <a:p>
            <a:r>
              <a:rPr lang="en-US" sz="2300" dirty="0" smtClean="0"/>
              <a:t>Macbeth</a:t>
            </a:r>
            <a:endParaRPr lang="en-US" sz="2300" dirty="0"/>
          </a:p>
        </p:txBody>
      </p:sp>
      <p:sp>
        <p:nvSpPr>
          <p:cNvPr id="14" name="TextBox 13"/>
          <p:cNvSpPr txBox="1"/>
          <p:nvPr/>
        </p:nvSpPr>
        <p:spPr>
          <a:xfrm>
            <a:off x="6324600" y="3581400"/>
            <a:ext cx="1710844" cy="446276"/>
          </a:xfrm>
          <a:prstGeom prst="rect">
            <a:avLst/>
          </a:prstGeom>
          <a:noFill/>
        </p:spPr>
        <p:txBody>
          <a:bodyPr wrap="none" rtlCol="0">
            <a:spAutoFit/>
          </a:bodyPr>
          <a:lstStyle/>
          <a:p>
            <a:r>
              <a:rPr lang="en-US" sz="2300" dirty="0" smtClean="0"/>
              <a:t>Julius Caesar</a:t>
            </a:r>
            <a:endParaRPr lang="en-US" sz="2300" dirty="0"/>
          </a:p>
        </p:txBody>
      </p:sp>
      <p:sp>
        <p:nvSpPr>
          <p:cNvPr id="15" name="TextBox 14"/>
          <p:cNvSpPr txBox="1"/>
          <p:nvPr/>
        </p:nvSpPr>
        <p:spPr>
          <a:xfrm>
            <a:off x="6019800" y="4444424"/>
            <a:ext cx="1056994" cy="446276"/>
          </a:xfrm>
          <a:prstGeom prst="rect">
            <a:avLst/>
          </a:prstGeom>
          <a:noFill/>
        </p:spPr>
        <p:txBody>
          <a:bodyPr wrap="none" rtlCol="0">
            <a:spAutoFit/>
          </a:bodyPr>
          <a:lstStyle/>
          <a:p>
            <a:r>
              <a:rPr lang="en-US" sz="2300" dirty="0" smtClean="0"/>
              <a:t>Hamlet</a:t>
            </a:r>
            <a:endParaRPr lang="en-US" sz="2300" dirty="0"/>
          </a:p>
        </p:txBody>
      </p:sp>
      <p:sp>
        <p:nvSpPr>
          <p:cNvPr id="16" name="TextBox 15"/>
          <p:cNvSpPr txBox="1"/>
          <p:nvPr/>
        </p:nvSpPr>
        <p:spPr>
          <a:xfrm>
            <a:off x="838200" y="3301424"/>
            <a:ext cx="2602182" cy="446276"/>
          </a:xfrm>
          <a:prstGeom prst="rect">
            <a:avLst/>
          </a:prstGeom>
          <a:noFill/>
        </p:spPr>
        <p:txBody>
          <a:bodyPr wrap="none" rtlCol="0">
            <a:spAutoFit/>
          </a:bodyPr>
          <a:lstStyle/>
          <a:p>
            <a:r>
              <a:rPr lang="en-US" sz="2300" dirty="0" smtClean="0"/>
              <a:t>Alice in Wonderland</a:t>
            </a:r>
            <a:endParaRPr lang="en-US" sz="2300" dirty="0"/>
          </a:p>
        </p:txBody>
      </p:sp>
      <p:sp>
        <p:nvSpPr>
          <p:cNvPr id="17" name="Content Placeholder 2"/>
          <p:cNvSpPr>
            <a:spLocks noGrp="1"/>
          </p:cNvSpPr>
          <p:nvPr>
            <p:ph idx="1"/>
          </p:nvPr>
        </p:nvSpPr>
        <p:spPr>
          <a:xfrm>
            <a:off x="457200" y="1600201"/>
            <a:ext cx="8229600" cy="1244024"/>
          </a:xfrm>
        </p:spPr>
        <p:txBody>
          <a:bodyPr/>
          <a:lstStyle/>
          <a:p>
            <a:r>
              <a:rPr lang="en-US" dirty="0" smtClean="0"/>
              <a:t>Similar texts have a small angle between them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endParaRPr lang="en-US" dirty="0"/>
          </a:p>
        </p:txBody>
      </p:sp>
      <p:pic>
        <p:nvPicPr>
          <p:cNvPr id="4" name="Content Placeholder 3" descr="Icelandic_Text_Extract.jpg"/>
          <p:cNvPicPr>
            <a:picLocks noGrp="1" noChangeAspect="1"/>
          </p:cNvPicPr>
          <p:nvPr>
            <p:ph idx="1"/>
          </p:nvPr>
        </p:nvPicPr>
        <p:blipFill>
          <a:blip r:embed="rId3"/>
          <a:srcRect l="-18187" r="-18187"/>
          <a:stretch>
            <a:fillRect/>
          </a:stretch>
        </p:blipFill>
        <p:spPr>
          <a:xfrm rot="20924771">
            <a:off x="-3392666" y="-1116773"/>
            <a:ext cx="16094883" cy="8851566"/>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a:t>
            </a:r>
            <a:endParaRPr lang="en-US" dirty="0"/>
          </a:p>
        </p:txBody>
      </p:sp>
      <p:sp>
        <p:nvSpPr>
          <p:cNvPr id="3" name="Content Placeholder 2"/>
          <p:cNvSpPr>
            <a:spLocks noGrp="1"/>
          </p:cNvSpPr>
          <p:nvPr>
            <p:ph idx="1"/>
          </p:nvPr>
        </p:nvSpPr>
        <p:spPr/>
        <p:txBody>
          <a:bodyPr/>
          <a:lstStyle/>
          <a:p>
            <a:r>
              <a:rPr lang="en-US" dirty="0" smtClean="0"/>
              <a:t>Put terms and documents in a lower-dimensional space where we can easily compare them</a:t>
            </a:r>
          </a:p>
          <a:p>
            <a:endParaRPr lang="en-US" dirty="0" smtClean="0"/>
          </a:p>
          <a:p>
            <a:r>
              <a:rPr lang="en-US" dirty="0" smtClean="0"/>
              <a:t>In NLP, this is called Latent Semantic Analysis or Latent Semantic Inference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 </a:t>
            </a:r>
            <a:r>
              <a:rPr lang="en-US" dirty="0" smtClean="0"/>
              <a:t>spaces group words and documents by meaning</a:t>
            </a:r>
            <a:endParaRPr lang="en-US" dirty="0"/>
          </a:p>
        </p:txBody>
      </p:sp>
      <p:pic>
        <p:nvPicPr>
          <p:cNvPr id="4" name="Picture 3" descr="on my desk.png"/>
          <p:cNvPicPr>
            <a:picLocks noChangeAspect="1"/>
          </p:cNvPicPr>
          <p:nvPr/>
        </p:nvPicPr>
        <p:blipFill>
          <a:blip r:embed="rId3"/>
          <a:stretch>
            <a:fillRect/>
          </a:stretch>
        </p:blipFill>
        <p:spPr>
          <a:xfrm>
            <a:off x="762000" y="1768028"/>
            <a:ext cx="7772400" cy="448037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 example: Unsupervised text similarity using </a:t>
            </a:r>
            <a:r>
              <a:rPr lang="en-US" dirty="0" err="1" smtClean="0"/>
              <a:t>gensim</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of movie reviews</a:t>
            </a:r>
            <a:endParaRPr lang="en-US" dirty="0"/>
          </a:p>
        </p:txBody>
      </p:sp>
      <p:pic>
        <p:nvPicPr>
          <p:cNvPr id="6" name="Picture 5" descr="virus.jpg"/>
          <p:cNvPicPr>
            <a:picLocks noChangeAspect="1"/>
          </p:cNvPicPr>
          <p:nvPr/>
        </p:nvPicPr>
        <p:blipFill>
          <a:blip r:embed="rId2"/>
          <a:stretch>
            <a:fillRect/>
          </a:stretch>
        </p:blipFill>
        <p:spPr>
          <a:xfrm>
            <a:off x="3251200" y="1676400"/>
            <a:ext cx="2717800" cy="40259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of movie reviews</a:t>
            </a:r>
            <a:endParaRPr lang="en-US" dirty="0"/>
          </a:p>
        </p:txBody>
      </p:sp>
      <p:pic>
        <p:nvPicPr>
          <p:cNvPr id="6" name="Picture 5" descr="virus.jpg"/>
          <p:cNvPicPr>
            <a:picLocks noChangeAspect="1"/>
          </p:cNvPicPr>
          <p:nvPr/>
        </p:nvPicPr>
        <p:blipFill>
          <a:blip r:embed="rId2"/>
          <a:stretch>
            <a:fillRect/>
          </a:stretch>
        </p:blipFill>
        <p:spPr>
          <a:xfrm>
            <a:off x="3251200" y="1676400"/>
            <a:ext cx="2717800" cy="4025900"/>
          </a:xfrm>
          <a:prstGeom prst="rect">
            <a:avLst/>
          </a:prstGeom>
        </p:spPr>
      </p:pic>
      <p:pic>
        <p:nvPicPr>
          <p:cNvPr id="7" name="Picture 6" descr="speed_2.jpg"/>
          <p:cNvPicPr>
            <a:picLocks noChangeAspect="1"/>
          </p:cNvPicPr>
          <p:nvPr/>
        </p:nvPicPr>
        <p:blipFill>
          <a:blip r:embed="rId3"/>
          <a:stretch>
            <a:fillRect/>
          </a:stretch>
        </p:blipFill>
        <p:spPr>
          <a:xfrm>
            <a:off x="381000" y="1676400"/>
            <a:ext cx="2717800" cy="40259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of movie reviews</a:t>
            </a:r>
            <a:endParaRPr lang="en-US" dirty="0"/>
          </a:p>
        </p:txBody>
      </p:sp>
      <p:pic>
        <p:nvPicPr>
          <p:cNvPr id="6" name="Picture 5" descr="virus.jpg"/>
          <p:cNvPicPr>
            <a:picLocks noChangeAspect="1"/>
          </p:cNvPicPr>
          <p:nvPr/>
        </p:nvPicPr>
        <p:blipFill>
          <a:blip r:embed="rId3"/>
          <a:stretch>
            <a:fillRect/>
          </a:stretch>
        </p:blipFill>
        <p:spPr>
          <a:xfrm>
            <a:off x="3251200" y="1676400"/>
            <a:ext cx="2717800" cy="4025900"/>
          </a:xfrm>
          <a:prstGeom prst="rect">
            <a:avLst/>
          </a:prstGeom>
        </p:spPr>
      </p:pic>
      <p:pic>
        <p:nvPicPr>
          <p:cNvPr id="7" name="Picture 6" descr="speed_2.jpg"/>
          <p:cNvPicPr>
            <a:picLocks noChangeAspect="1"/>
          </p:cNvPicPr>
          <p:nvPr/>
        </p:nvPicPr>
        <p:blipFill>
          <a:blip r:embed="rId4"/>
          <a:stretch>
            <a:fillRect/>
          </a:stretch>
        </p:blipFill>
        <p:spPr>
          <a:xfrm>
            <a:off x="381000" y="1676400"/>
            <a:ext cx="2717800" cy="4025900"/>
          </a:xfrm>
          <a:prstGeom prst="rect">
            <a:avLst/>
          </a:prstGeom>
        </p:spPr>
      </p:pic>
      <p:pic>
        <p:nvPicPr>
          <p:cNvPr id="8" name="Picture 7" descr="deep_rising.jpg"/>
          <p:cNvPicPr>
            <a:picLocks noChangeAspect="1"/>
          </p:cNvPicPr>
          <p:nvPr/>
        </p:nvPicPr>
        <p:blipFill>
          <a:blip r:embed="rId5"/>
          <a:stretch>
            <a:fillRect/>
          </a:stretch>
        </p:blipFill>
        <p:spPr>
          <a:xfrm>
            <a:off x="6121400" y="1676400"/>
            <a:ext cx="2717800" cy="40259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this all there is to word meaning?</a:t>
            </a:r>
            <a:endParaRPr lang="en-US" dirty="0"/>
          </a:p>
        </p:txBody>
      </p:sp>
      <p:pic>
        <p:nvPicPr>
          <p:cNvPr id="4" name="Picture 3" descr="alien3.jpg"/>
          <p:cNvPicPr>
            <a:picLocks noChangeAspect="1"/>
          </p:cNvPicPr>
          <p:nvPr/>
        </p:nvPicPr>
        <p:blipFill>
          <a:blip r:embed="rId2"/>
          <a:stretch>
            <a:fillRect/>
          </a:stretch>
        </p:blipFill>
        <p:spPr>
          <a:xfrm>
            <a:off x="3213100" y="1828800"/>
            <a:ext cx="2717800" cy="40386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word meanings</a:t>
            </a:r>
            <a:endParaRPr lang="en-US" dirty="0"/>
          </a:p>
        </p:txBody>
      </p:sp>
      <p:pic>
        <p:nvPicPr>
          <p:cNvPr id="4" name="Content Placeholder 3" descr="CarFork_Taxonomy.png"/>
          <p:cNvPicPr>
            <a:picLocks noGrp="1" noChangeAspect="1"/>
          </p:cNvPicPr>
          <p:nvPr>
            <p:ph idx="1"/>
          </p:nvPr>
        </p:nvPicPr>
        <p:blipFill>
          <a:blip r:embed="rId3"/>
          <a:srcRect t="-3097" b="-3097"/>
          <a:stretch>
            <a:fillRect/>
          </a:stretch>
        </p:blipFill>
        <p:spPr/>
      </p:pic>
      <p:sp>
        <p:nvSpPr>
          <p:cNvPr id="5" name="TextBox 4"/>
          <p:cNvSpPr txBox="1"/>
          <p:nvPr/>
        </p:nvSpPr>
        <p:spPr>
          <a:xfrm>
            <a:off x="126115" y="6172200"/>
            <a:ext cx="4979285" cy="523220"/>
          </a:xfrm>
          <a:prstGeom prst="rect">
            <a:avLst/>
          </a:prstGeom>
          <a:noFill/>
        </p:spPr>
        <p:txBody>
          <a:bodyPr wrap="none" rtlCol="0">
            <a:spAutoFit/>
          </a:bodyPr>
          <a:lstStyle/>
          <a:p>
            <a:r>
              <a:rPr lang="en-US" sz="1400" dirty="0" smtClean="0"/>
              <a:t>Image source: “</a:t>
            </a:r>
            <a:r>
              <a:rPr lang="en-US" sz="1400" dirty="0" err="1" smtClean="0"/>
              <a:t>WordNet</a:t>
            </a:r>
            <a:r>
              <a:rPr lang="en-US" sz="1400" dirty="0" smtClean="0"/>
              <a:t>-based semantic similarity measurement”</a:t>
            </a:r>
          </a:p>
          <a:p>
            <a:r>
              <a:rPr lang="en-US" sz="1400" dirty="0" smtClean="0"/>
              <a:t>by Troy Simpson and </a:t>
            </a:r>
            <a:r>
              <a:rPr lang="en-US" sz="1400" dirty="0" err="1" smtClean="0"/>
              <a:t>Thanh</a:t>
            </a:r>
            <a:r>
              <a:rPr lang="en-US" sz="1400" dirty="0" smtClean="0"/>
              <a:t> Dao, on </a:t>
            </a:r>
            <a:r>
              <a:rPr lang="en-US" sz="1400" dirty="0" err="1" smtClean="0"/>
              <a:t>codeproject.com</a:t>
            </a:r>
            <a:endParaRPr lang="en-US" sz="1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   Luminoso   http://lumino.so </a:t>
            </a:r>
            <a:endParaRPr lang="en-US"/>
          </a:p>
        </p:txBody>
      </p:sp>
      <p:sp>
        <p:nvSpPr>
          <p:cNvPr id="5" name="Rectangle 4"/>
          <p:cNvSpPr/>
          <p:nvPr/>
        </p:nvSpPr>
        <p:spPr>
          <a:xfrm>
            <a:off x="-15120" y="-136064"/>
            <a:ext cx="2162203" cy="20711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Callout 6"/>
          <p:cNvSpPr/>
          <p:nvPr/>
        </p:nvSpPr>
        <p:spPr>
          <a:xfrm>
            <a:off x="1663233" y="1496703"/>
            <a:ext cx="5428187" cy="3310889"/>
          </a:xfrm>
          <a:prstGeom prst="wedgeEllipse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dirty="0" smtClean="0"/>
              <a:t>I bought groceries at the store.</a:t>
            </a:r>
            <a:endParaRPr lang="en-US" sz="40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481874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Oval 3"/>
          <p:cNvSpPr/>
          <p:nvPr/>
        </p:nvSpPr>
        <p:spPr>
          <a:xfrm>
            <a:off x="2857500" y="23622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buy groceries</a:t>
            </a:r>
          </a:p>
        </p:txBody>
      </p:sp>
      <p:sp>
        <p:nvSpPr>
          <p:cNvPr id="5" name="Oval 4"/>
          <p:cNvSpPr/>
          <p:nvPr/>
        </p:nvSpPr>
        <p:spPr>
          <a:xfrm>
            <a:off x="5372100" y="3200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money</a:t>
            </a:r>
          </a:p>
        </p:txBody>
      </p:sp>
      <p:cxnSp>
        <p:nvCxnSpPr>
          <p:cNvPr id="6" name="Straight Arrow Connector 5"/>
          <p:cNvCxnSpPr>
            <a:stCxn id="4" idx="6"/>
            <a:endCxn id="5" idx="1"/>
          </p:cNvCxnSpPr>
          <p:nvPr/>
        </p:nvCxnSpPr>
        <p:spPr>
          <a:xfrm>
            <a:off x="4419600" y="2781300"/>
            <a:ext cx="1181264" cy="5418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rot="1347090">
            <a:off x="4644430" y="2738898"/>
            <a:ext cx="955047" cy="369332"/>
          </a:xfrm>
          <a:prstGeom prst="rect">
            <a:avLst/>
          </a:prstGeom>
          <a:noFill/>
        </p:spPr>
        <p:txBody>
          <a:bodyPr wrap="none" rtlCol="0">
            <a:spAutoFit/>
          </a:bodyPr>
          <a:lstStyle/>
          <a:p>
            <a:r>
              <a:rPr lang="en-US" dirty="0" smtClean="0"/>
              <a:t>requires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itle 1"/>
          <p:cNvSpPr>
            <a:spLocks noGrp="1"/>
          </p:cNvSpPr>
          <p:nvPr>
            <p:ph type="title"/>
          </p:nvPr>
        </p:nvSpPr>
        <p:spPr>
          <a:xfrm>
            <a:off x="685800" y="2857500"/>
            <a:ext cx="7772400" cy="1143000"/>
          </a:xfrm>
        </p:spPr>
        <p:txBody>
          <a:bodyPr>
            <a:noAutofit/>
          </a:bodyPr>
          <a:lstStyle/>
          <a:p>
            <a:r>
              <a:rPr lang="en-US" sz="4800" dirty="0" smtClean="0">
                <a:latin typeface="Georgia Bold" charset="0"/>
                <a:ea typeface="ＭＳ Ｐゴシック" charset="0"/>
                <a:cs typeface="ＭＳ Ｐゴシック" charset="0"/>
              </a:rPr>
              <a:t>Language is ambiguous</a:t>
            </a:r>
            <a:br>
              <a:rPr lang="en-US" sz="4800" dirty="0" smtClean="0">
                <a:latin typeface="Georgia Bold" charset="0"/>
                <a:ea typeface="ＭＳ Ｐゴシック" charset="0"/>
                <a:cs typeface="ＭＳ Ｐゴシック" charset="0"/>
              </a:rPr>
            </a:br>
            <a:r>
              <a:rPr lang="en-US" sz="2800" dirty="0" smtClean="0">
                <a:latin typeface="Georgia Bold" charset="0"/>
                <a:ea typeface="ＭＳ Ｐゴシック" charset="0"/>
                <a:cs typeface="ＭＳ Ｐゴシック" charset="0"/>
              </a:rPr>
              <a:t> (and you can’t really fix it)</a:t>
            </a:r>
            <a:endParaRPr lang="en-US" sz="2800" dirty="0">
              <a:latin typeface="Georgia Bold" charset="0"/>
              <a:ea typeface="ＭＳ Ｐゴシック" charset="0"/>
              <a:cs typeface="ＭＳ Ｐゴシック"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34411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Oval 3"/>
          <p:cNvSpPr/>
          <p:nvPr/>
        </p:nvSpPr>
        <p:spPr>
          <a:xfrm>
            <a:off x="2857500" y="23622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buy groceries</a:t>
            </a:r>
          </a:p>
        </p:txBody>
      </p:sp>
      <p:sp>
        <p:nvSpPr>
          <p:cNvPr id="5" name="Oval 4"/>
          <p:cNvSpPr/>
          <p:nvPr/>
        </p:nvSpPr>
        <p:spPr>
          <a:xfrm>
            <a:off x="5372100" y="3200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money</a:t>
            </a:r>
          </a:p>
        </p:txBody>
      </p:sp>
      <p:sp>
        <p:nvSpPr>
          <p:cNvPr id="6" name="Oval 5"/>
          <p:cNvSpPr/>
          <p:nvPr/>
        </p:nvSpPr>
        <p:spPr>
          <a:xfrm>
            <a:off x="4038764" y="48387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wallet</a:t>
            </a:r>
          </a:p>
        </p:txBody>
      </p:sp>
      <p:sp>
        <p:nvSpPr>
          <p:cNvPr id="7" name="Oval 6"/>
          <p:cNvSpPr/>
          <p:nvPr/>
        </p:nvSpPr>
        <p:spPr>
          <a:xfrm>
            <a:off x="647700" y="1295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cook</a:t>
            </a:r>
          </a:p>
        </p:txBody>
      </p:sp>
      <p:cxnSp>
        <p:nvCxnSpPr>
          <p:cNvPr id="9" name="Straight Arrow Connector 8"/>
          <p:cNvCxnSpPr>
            <a:stCxn id="7" idx="5"/>
            <a:endCxn id="4" idx="1"/>
          </p:cNvCxnSpPr>
          <p:nvPr/>
        </p:nvCxnSpPr>
        <p:spPr>
          <a:xfrm rot="16200000" flipH="1">
            <a:off x="2296598" y="1695286"/>
            <a:ext cx="474104" cy="1105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6"/>
            <a:endCxn id="5" idx="1"/>
          </p:cNvCxnSpPr>
          <p:nvPr/>
        </p:nvCxnSpPr>
        <p:spPr>
          <a:xfrm>
            <a:off x="4419600" y="2781300"/>
            <a:ext cx="1181264" cy="5418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347090">
            <a:off x="2129830" y="1920970"/>
            <a:ext cx="955047" cy="369332"/>
          </a:xfrm>
          <a:prstGeom prst="rect">
            <a:avLst/>
          </a:prstGeom>
          <a:noFill/>
        </p:spPr>
        <p:txBody>
          <a:bodyPr wrap="none" rtlCol="0">
            <a:spAutoFit/>
          </a:bodyPr>
          <a:lstStyle/>
          <a:p>
            <a:r>
              <a:rPr lang="en-US" dirty="0" smtClean="0"/>
              <a:t>requires</a:t>
            </a:r>
            <a:endParaRPr lang="en-US" dirty="0"/>
          </a:p>
        </p:txBody>
      </p:sp>
      <p:sp>
        <p:nvSpPr>
          <p:cNvPr id="21" name="TextBox 20"/>
          <p:cNvSpPr txBox="1"/>
          <p:nvPr/>
        </p:nvSpPr>
        <p:spPr>
          <a:xfrm rot="1347090">
            <a:off x="4644430" y="2738898"/>
            <a:ext cx="955047" cy="369332"/>
          </a:xfrm>
          <a:prstGeom prst="rect">
            <a:avLst/>
          </a:prstGeom>
          <a:noFill/>
        </p:spPr>
        <p:txBody>
          <a:bodyPr wrap="none" rtlCol="0">
            <a:spAutoFit/>
          </a:bodyPr>
          <a:lstStyle/>
          <a:p>
            <a:r>
              <a:rPr lang="en-US" dirty="0" smtClean="0"/>
              <a:t>requires</a:t>
            </a:r>
            <a:endParaRPr lang="en-US" dirty="0"/>
          </a:p>
        </p:txBody>
      </p:sp>
      <p:sp>
        <p:nvSpPr>
          <p:cNvPr id="22" name="Oval 21"/>
          <p:cNvSpPr/>
          <p:nvPr/>
        </p:nvSpPr>
        <p:spPr>
          <a:xfrm>
            <a:off x="6591300" y="4876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bank</a:t>
            </a:r>
          </a:p>
        </p:txBody>
      </p:sp>
      <p:cxnSp>
        <p:nvCxnSpPr>
          <p:cNvPr id="24" name="Straight Arrow Connector 23"/>
          <p:cNvCxnSpPr>
            <a:stCxn id="5" idx="3"/>
            <a:endCxn id="6" idx="0"/>
          </p:cNvCxnSpPr>
          <p:nvPr/>
        </p:nvCxnSpPr>
        <p:spPr>
          <a:xfrm rot="5400000">
            <a:off x="4748913" y="3986749"/>
            <a:ext cx="922852"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5" idx="5"/>
            <a:endCxn id="22" idx="0"/>
          </p:cNvCxnSpPr>
          <p:nvPr/>
        </p:nvCxnSpPr>
        <p:spPr>
          <a:xfrm rot="16200000" flipH="1">
            <a:off x="6558417" y="4062867"/>
            <a:ext cx="960952" cy="666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8598634">
            <a:off x="4613291" y="4103082"/>
            <a:ext cx="937238" cy="369332"/>
          </a:xfrm>
          <a:prstGeom prst="rect">
            <a:avLst/>
          </a:prstGeom>
          <a:noFill/>
        </p:spPr>
        <p:txBody>
          <a:bodyPr wrap="none" rtlCol="0">
            <a:spAutoFit/>
          </a:bodyPr>
          <a:lstStyle/>
          <a:p>
            <a:r>
              <a:rPr lang="en-US" dirty="0" smtClean="0"/>
              <a:t>location</a:t>
            </a:r>
            <a:endParaRPr lang="en-US" dirty="0"/>
          </a:p>
        </p:txBody>
      </p:sp>
      <p:sp>
        <p:nvSpPr>
          <p:cNvPr id="31" name="TextBox 30"/>
          <p:cNvSpPr txBox="1"/>
          <p:nvPr/>
        </p:nvSpPr>
        <p:spPr>
          <a:xfrm rot="3312168">
            <a:off x="6694153" y="4115538"/>
            <a:ext cx="937238" cy="369332"/>
          </a:xfrm>
          <a:prstGeom prst="rect">
            <a:avLst/>
          </a:prstGeom>
          <a:noFill/>
        </p:spPr>
        <p:txBody>
          <a:bodyPr wrap="none" rtlCol="0">
            <a:spAutoFit/>
          </a:bodyPr>
          <a:lstStyle/>
          <a:p>
            <a:r>
              <a:rPr lang="en-US" dirty="0" smtClean="0"/>
              <a:t>location</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Oval 3"/>
          <p:cNvSpPr/>
          <p:nvPr/>
        </p:nvSpPr>
        <p:spPr>
          <a:xfrm>
            <a:off x="2857500" y="23622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buy groceries</a:t>
            </a:r>
          </a:p>
        </p:txBody>
      </p:sp>
      <p:sp>
        <p:nvSpPr>
          <p:cNvPr id="5" name="Oval 4"/>
          <p:cNvSpPr/>
          <p:nvPr/>
        </p:nvSpPr>
        <p:spPr>
          <a:xfrm>
            <a:off x="5372100" y="3200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money</a:t>
            </a:r>
          </a:p>
        </p:txBody>
      </p:sp>
      <p:sp>
        <p:nvSpPr>
          <p:cNvPr id="6" name="Oval 5"/>
          <p:cNvSpPr/>
          <p:nvPr/>
        </p:nvSpPr>
        <p:spPr>
          <a:xfrm>
            <a:off x="4038764" y="48387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wallet</a:t>
            </a:r>
          </a:p>
        </p:txBody>
      </p:sp>
      <p:sp>
        <p:nvSpPr>
          <p:cNvPr id="7" name="Oval 6"/>
          <p:cNvSpPr/>
          <p:nvPr/>
        </p:nvSpPr>
        <p:spPr>
          <a:xfrm>
            <a:off x="647700" y="1295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cook</a:t>
            </a:r>
          </a:p>
        </p:txBody>
      </p:sp>
      <p:cxnSp>
        <p:nvCxnSpPr>
          <p:cNvPr id="9" name="Straight Arrow Connector 8"/>
          <p:cNvCxnSpPr>
            <a:stCxn id="7" idx="5"/>
            <a:endCxn id="4" idx="1"/>
          </p:cNvCxnSpPr>
          <p:nvPr/>
        </p:nvCxnSpPr>
        <p:spPr>
          <a:xfrm rot="16200000" flipH="1">
            <a:off x="2296598" y="1695286"/>
            <a:ext cx="474104" cy="1105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6"/>
            <a:endCxn id="5" idx="1"/>
          </p:cNvCxnSpPr>
          <p:nvPr/>
        </p:nvCxnSpPr>
        <p:spPr>
          <a:xfrm>
            <a:off x="4419600" y="2781300"/>
            <a:ext cx="1181264" cy="5418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347090">
            <a:off x="2129830" y="1920970"/>
            <a:ext cx="955047" cy="369332"/>
          </a:xfrm>
          <a:prstGeom prst="rect">
            <a:avLst/>
          </a:prstGeom>
          <a:noFill/>
        </p:spPr>
        <p:txBody>
          <a:bodyPr wrap="none" rtlCol="0">
            <a:spAutoFit/>
          </a:bodyPr>
          <a:lstStyle/>
          <a:p>
            <a:r>
              <a:rPr lang="en-US" dirty="0" smtClean="0"/>
              <a:t>requires</a:t>
            </a:r>
            <a:endParaRPr lang="en-US" dirty="0"/>
          </a:p>
        </p:txBody>
      </p:sp>
      <p:sp>
        <p:nvSpPr>
          <p:cNvPr id="21" name="TextBox 20"/>
          <p:cNvSpPr txBox="1"/>
          <p:nvPr/>
        </p:nvSpPr>
        <p:spPr>
          <a:xfrm rot="1347090">
            <a:off x="4644430" y="2738898"/>
            <a:ext cx="955047" cy="369332"/>
          </a:xfrm>
          <a:prstGeom prst="rect">
            <a:avLst/>
          </a:prstGeom>
          <a:noFill/>
        </p:spPr>
        <p:txBody>
          <a:bodyPr wrap="none" rtlCol="0">
            <a:spAutoFit/>
          </a:bodyPr>
          <a:lstStyle/>
          <a:p>
            <a:r>
              <a:rPr lang="en-US" dirty="0" smtClean="0"/>
              <a:t>requires</a:t>
            </a:r>
            <a:endParaRPr lang="en-US" dirty="0"/>
          </a:p>
        </p:txBody>
      </p:sp>
      <p:sp>
        <p:nvSpPr>
          <p:cNvPr id="22" name="Oval 21"/>
          <p:cNvSpPr/>
          <p:nvPr/>
        </p:nvSpPr>
        <p:spPr>
          <a:xfrm>
            <a:off x="6591300" y="4876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bank</a:t>
            </a:r>
          </a:p>
        </p:txBody>
      </p:sp>
      <p:cxnSp>
        <p:nvCxnSpPr>
          <p:cNvPr id="24" name="Straight Arrow Connector 23"/>
          <p:cNvCxnSpPr>
            <a:stCxn id="5" idx="3"/>
            <a:endCxn id="6" idx="0"/>
          </p:cNvCxnSpPr>
          <p:nvPr/>
        </p:nvCxnSpPr>
        <p:spPr>
          <a:xfrm rot="5400000">
            <a:off x="4748913" y="3986749"/>
            <a:ext cx="922852"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5" idx="5"/>
            <a:endCxn id="22" idx="0"/>
          </p:cNvCxnSpPr>
          <p:nvPr/>
        </p:nvCxnSpPr>
        <p:spPr>
          <a:xfrm rot="16200000" flipH="1">
            <a:off x="6558417" y="4062867"/>
            <a:ext cx="960952" cy="666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8598634">
            <a:off x="4613291" y="4103082"/>
            <a:ext cx="937238" cy="369332"/>
          </a:xfrm>
          <a:prstGeom prst="rect">
            <a:avLst/>
          </a:prstGeom>
          <a:noFill/>
        </p:spPr>
        <p:txBody>
          <a:bodyPr wrap="none" rtlCol="0">
            <a:spAutoFit/>
          </a:bodyPr>
          <a:lstStyle/>
          <a:p>
            <a:r>
              <a:rPr lang="en-US" dirty="0" smtClean="0"/>
              <a:t>location</a:t>
            </a:r>
            <a:endParaRPr lang="en-US" dirty="0"/>
          </a:p>
        </p:txBody>
      </p:sp>
      <p:sp>
        <p:nvSpPr>
          <p:cNvPr id="31" name="TextBox 30"/>
          <p:cNvSpPr txBox="1"/>
          <p:nvPr/>
        </p:nvSpPr>
        <p:spPr>
          <a:xfrm rot="3312168">
            <a:off x="6694153" y="4115538"/>
            <a:ext cx="937238" cy="369332"/>
          </a:xfrm>
          <a:prstGeom prst="rect">
            <a:avLst/>
          </a:prstGeom>
          <a:noFill/>
        </p:spPr>
        <p:txBody>
          <a:bodyPr wrap="none" rtlCol="0">
            <a:spAutoFit/>
          </a:bodyPr>
          <a:lstStyle/>
          <a:p>
            <a:r>
              <a:rPr lang="en-US" dirty="0" smtClean="0"/>
              <a:t>location</a:t>
            </a:r>
            <a:endParaRPr lang="en-US" dirty="0"/>
          </a:p>
        </p:txBody>
      </p:sp>
      <p:sp>
        <p:nvSpPr>
          <p:cNvPr id="36" name="Oval 35"/>
          <p:cNvSpPr/>
          <p:nvPr/>
        </p:nvSpPr>
        <p:spPr>
          <a:xfrm>
            <a:off x="3086100" y="457200"/>
            <a:ext cx="1943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supermarket</a:t>
            </a:r>
          </a:p>
        </p:txBody>
      </p:sp>
      <p:cxnSp>
        <p:nvCxnSpPr>
          <p:cNvPr id="38" name="Straight Arrow Connector 37"/>
          <p:cNvCxnSpPr>
            <a:stCxn id="36" idx="4"/>
            <a:endCxn id="4" idx="0"/>
          </p:cNvCxnSpPr>
          <p:nvPr/>
        </p:nvCxnSpPr>
        <p:spPr>
          <a:xfrm rot="5400000">
            <a:off x="3314700" y="1619250"/>
            <a:ext cx="1066800" cy="419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17604449">
            <a:off x="3373774" y="1559790"/>
            <a:ext cx="647909" cy="369332"/>
          </a:xfrm>
          <a:prstGeom prst="rect">
            <a:avLst/>
          </a:prstGeom>
          <a:noFill/>
        </p:spPr>
        <p:txBody>
          <a:bodyPr wrap="square" rtlCol="0">
            <a:spAutoFit/>
          </a:bodyPr>
          <a:lstStyle/>
          <a:p>
            <a:r>
              <a:rPr lang="en-US" dirty="0" smtClean="0"/>
              <a:t>is for</a:t>
            </a:r>
            <a:endParaRPr lang="en-US" dirty="0"/>
          </a:p>
        </p:txBody>
      </p:sp>
      <p:sp>
        <p:nvSpPr>
          <p:cNvPr id="41" name="Oval 40"/>
          <p:cNvSpPr/>
          <p:nvPr/>
        </p:nvSpPr>
        <p:spPr>
          <a:xfrm>
            <a:off x="2209800" y="46482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groceries</a:t>
            </a:r>
          </a:p>
        </p:txBody>
      </p:sp>
      <p:sp>
        <p:nvSpPr>
          <p:cNvPr id="42" name="Oval 41"/>
          <p:cNvSpPr/>
          <p:nvPr/>
        </p:nvSpPr>
        <p:spPr>
          <a:xfrm>
            <a:off x="533400" y="2971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buy</a:t>
            </a:r>
          </a:p>
        </p:txBody>
      </p:sp>
      <p:cxnSp>
        <p:nvCxnSpPr>
          <p:cNvPr id="44" name="Straight Arrow Connector 43"/>
          <p:cNvCxnSpPr>
            <a:stCxn id="4" idx="2"/>
            <a:endCxn id="42" idx="7"/>
          </p:cNvCxnSpPr>
          <p:nvPr/>
        </p:nvCxnSpPr>
        <p:spPr>
          <a:xfrm rot="10800000" flipV="1">
            <a:off x="1866736" y="2781300"/>
            <a:ext cx="990764" cy="313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 idx="4"/>
            <a:endCxn id="41" idx="0"/>
          </p:cNvCxnSpPr>
          <p:nvPr/>
        </p:nvCxnSpPr>
        <p:spPr>
          <a:xfrm rot="5400000">
            <a:off x="2590800" y="3600450"/>
            <a:ext cx="1447800" cy="647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20590709">
            <a:off x="1885485" y="2571952"/>
            <a:ext cx="977589" cy="369332"/>
          </a:xfrm>
          <a:prstGeom prst="rect">
            <a:avLst/>
          </a:prstGeom>
          <a:noFill/>
        </p:spPr>
        <p:txBody>
          <a:bodyPr wrap="none" rtlCol="0">
            <a:spAutoFit/>
          </a:bodyPr>
          <a:lstStyle/>
          <a:p>
            <a:r>
              <a:rPr lang="en-US" dirty="0" smtClean="0"/>
              <a:t>has verb</a:t>
            </a:r>
            <a:endParaRPr lang="en-US" dirty="0"/>
          </a:p>
        </p:txBody>
      </p:sp>
      <p:sp>
        <p:nvSpPr>
          <p:cNvPr id="50" name="TextBox 49"/>
          <p:cNvSpPr txBox="1"/>
          <p:nvPr/>
        </p:nvSpPr>
        <p:spPr>
          <a:xfrm rot="17647957">
            <a:off x="2528702" y="3843209"/>
            <a:ext cx="1146994" cy="369332"/>
          </a:xfrm>
          <a:prstGeom prst="rect">
            <a:avLst/>
          </a:prstGeom>
          <a:noFill/>
        </p:spPr>
        <p:txBody>
          <a:bodyPr wrap="none" rtlCol="0">
            <a:spAutoFit/>
          </a:bodyPr>
          <a:lstStyle/>
          <a:p>
            <a:r>
              <a:rPr lang="en-US" dirty="0" smtClean="0"/>
              <a:t>has object</a:t>
            </a:r>
            <a:endParaRPr lang="en-US" dirty="0"/>
          </a:p>
        </p:txBody>
      </p:sp>
      <p:cxnSp>
        <p:nvCxnSpPr>
          <p:cNvPr id="52" name="Straight Arrow Connector 51"/>
          <p:cNvCxnSpPr>
            <a:stCxn id="42" idx="5"/>
            <a:endCxn id="41" idx="1"/>
          </p:cNvCxnSpPr>
          <p:nvPr/>
        </p:nvCxnSpPr>
        <p:spPr>
          <a:xfrm rot="16200000" flipH="1">
            <a:off x="1610798" y="3943186"/>
            <a:ext cx="1083704" cy="571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rot="3808667">
            <a:off x="1630639" y="3945981"/>
            <a:ext cx="1313180" cy="369332"/>
          </a:xfrm>
          <a:prstGeom prst="rect">
            <a:avLst/>
          </a:prstGeom>
          <a:noFill/>
        </p:spPr>
        <p:txBody>
          <a:bodyPr wrap="none" rtlCol="0">
            <a:spAutoFit/>
          </a:bodyPr>
          <a:lstStyle/>
          <a:p>
            <a:r>
              <a:rPr lang="en-US" dirty="0" smtClean="0"/>
              <a:t>takes object</a:t>
            </a:r>
            <a:endParaRPr lang="en-US" dirty="0"/>
          </a:p>
        </p:txBody>
      </p:sp>
      <p:cxnSp>
        <p:nvCxnSpPr>
          <p:cNvPr id="27" name="Straight Arrow Connector 26"/>
          <p:cNvCxnSpPr>
            <a:stCxn id="42" idx="6"/>
            <a:endCxn id="5" idx="2"/>
          </p:cNvCxnSpPr>
          <p:nvPr/>
        </p:nvCxnSpPr>
        <p:spPr>
          <a:xfrm>
            <a:off x="2095500" y="3390900"/>
            <a:ext cx="3276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rot="268154">
            <a:off x="3902602" y="3480219"/>
            <a:ext cx="955047" cy="369332"/>
          </a:xfrm>
          <a:prstGeom prst="rect">
            <a:avLst/>
          </a:prstGeom>
          <a:noFill/>
        </p:spPr>
        <p:txBody>
          <a:bodyPr wrap="none" rtlCol="0">
            <a:spAutoFit/>
          </a:bodyPr>
          <a:lstStyle/>
          <a:p>
            <a:r>
              <a:rPr lang="en-US" dirty="0" smtClean="0"/>
              <a:t>requires</a:t>
            </a:r>
            <a:endParaRPr lang="en-US" dirty="0"/>
          </a:p>
        </p:txBody>
      </p:sp>
      <p:sp>
        <p:nvSpPr>
          <p:cNvPr id="32" name="Oval 31"/>
          <p:cNvSpPr/>
          <p:nvPr/>
        </p:nvSpPr>
        <p:spPr>
          <a:xfrm>
            <a:off x="5829300" y="1066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spend</a:t>
            </a:r>
          </a:p>
        </p:txBody>
      </p:sp>
      <p:cxnSp>
        <p:nvCxnSpPr>
          <p:cNvPr id="34" name="Straight Arrow Connector 33"/>
          <p:cNvCxnSpPr>
            <a:stCxn id="32" idx="4"/>
            <a:endCxn id="5" idx="0"/>
          </p:cNvCxnSpPr>
          <p:nvPr/>
        </p:nvCxnSpPr>
        <p:spPr>
          <a:xfrm rot="5400000">
            <a:off x="5734050" y="2324100"/>
            <a:ext cx="1295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7328603">
            <a:off x="5549112" y="2324090"/>
            <a:ext cx="1313180" cy="369332"/>
          </a:xfrm>
          <a:prstGeom prst="rect">
            <a:avLst/>
          </a:prstGeom>
          <a:noFill/>
        </p:spPr>
        <p:txBody>
          <a:bodyPr wrap="none" rtlCol="0">
            <a:spAutoFit/>
          </a:bodyPr>
          <a:lstStyle/>
          <a:p>
            <a:r>
              <a:rPr lang="en-US" dirty="0" smtClean="0"/>
              <a:t>takes object</a:t>
            </a:r>
            <a:endParaRPr lang="en-US" dirty="0"/>
          </a:p>
        </p:txBody>
      </p:sp>
      <p:sp>
        <p:nvSpPr>
          <p:cNvPr id="37" name="Oval 36"/>
          <p:cNvSpPr/>
          <p:nvPr/>
        </p:nvSpPr>
        <p:spPr>
          <a:xfrm>
            <a:off x="1028700" y="6400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produce</a:t>
            </a:r>
          </a:p>
        </p:txBody>
      </p:sp>
      <p:cxnSp>
        <p:nvCxnSpPr>
          <p:cNvPr id="43" name="Straight Arrow Connector 42"/>
          <p:cNvCxnSpPr>
            <a:stCxn id="37" idx="0"/>
            <a:endCxn id="41" idx="3"/>
          </p:cNvCxnSpPr>
          <p:nvPr/>
        </p:nvCxnSpPr>
        <p:spPr>
          <a:xfrm rot="5400000" flipH="1" flipV="1">
            <a:off x="1605581" y="5567817"/>
            <a:ext cx="1037152" cy="6288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8052505">
            <a:off x="1559460" y="5609522"/>
            <a:ext cx="851515" cy="369332"/>
          </a:xfrm>
          <a:prstGeom prst="rect">
            <a:avLst/>
          </a:prstGeom>
          <a:noFill/>
        </p:spPr>
        <p:txBody>
          <a:bodyPr wrap="none" rtlCol="0">
            <a:spAutoFit/>
          </a:bodyPr>
          <a:lstStyle/>
          <a:p>
            <a:r>
              <a:rPr lang="en-US" dirty="0" smtClean="0"/>
              <a:t>type of</a:t>
            </a:r>
            <a:endParaRPr lang="en-US" dirty="0"/>
          </a:p>
        </p:txBody>
      </p:sp>
      <p:sp>
        <p:nvSpPr>
          <p:cNvPr id="51" name="Oval 50"/>
          <p:cNvSpPr/>
          <p:nvPr/>
        </p:nvSpPr>
        <p:spPr>
          <a:xfrm>
            <a:off x="-685800" y="48006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food</a:t>
            </a:r>
          </a:p>
        </p:txBody>
      </p:sp>
      <p:cxnSp>
        <p:nvCxnSpPr>
          <p:cNvPr id="57" name="Straight Arrow Connector 56"/>
          <p:cNvCxnSpPr>
            <a:stCxn id="42" idx="3"/>
            <a:endCxn id="51" idx="0"/>
          </p:cNvCxnSpPr>
          <p:nvPr/>
        </p:nvCxnSpPr>
        <p:spPr>
          <a:xfrm rot="5400000">
            <a:off x="-127969" y="3910467"/>
            <a:ext cx="1113352" cy="666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21183400">
            <a:off x="1086096" y="4793588"/>
            <a:ext cx="825867" cy="369332"/>
          </a:xfrm>
          <a:prstGeom prst="rect">
            <a:avLst/>
          </a:prstGeom>
          <a:noFill/>
        </p:spPr>
        <p:txBody>
          <a:bodyPr wrap="none" rtlCol="0">
            <a:spAutoFit/>
          </a:bodyPr>
          <a:lstStyle/>
          <a:p>
            <a:r>
              <a:rPr lang="en-US" dirty="0" smtClean="0"/>
              <a:t>part of</a:t>
            </a:r>
            <a:endParaRPr lang="en-US" dirty="0"/>
          </a:p>
        </p:txBody>
      </p:sp>
      <p:cxnSp>
        <p:nvCxnSpPr>
          <p:cNvPr id="60" name="Straight Arrow Connector 59"/>
          <p:cNvCxnSpPr>
            <a:stCxn id="51" idx="6"/>
            <a:endCxn id="41" idx="2"/>
          </p:cNvCxnSpPr>
          <p:nvPr/>
        </p:nvCxnSpPr>
        <p:spPr>
          <a:xfrm flipV="1">
            <a:off x="876300" y="5067300"/>
            <a:ext cx="13335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rot="18114754">
            <a:off x="-381345" y="4037164"/>
            <a:ext cx="1313180" cy="369332"/>
          </a:xfrm>
          <a:prstGeom prst="rect">
            <a:avLst/>
          </a:prstGeom>
          <a:noFill/>
        </p:spPr>
        <p:txBody>
          <a:bodyPr wrap="none" rtlCol="0">
            <a:spAutoFit/>
          </a:bodyPr>
          <a:lstStyle/>
          <a:p>
            <a:r>
              <a:rPr lang="en-US" dirty="0" smtClean="0"/>
              <a:t>takes object</a:t>
            </a:r>
            <a:endParaRPr lang="en-US" dirty="0"/>
          </a:p>
        </p:txBody>
      </p:sp>
      <p:sp>
        <p:nvSpPr>
          <p:cNvPr id="63" name="Oval 62"/>
          <p:cNvSpPr/>
          <p:nvPr/>
        </p:nvSpPr>
        <p:spPr>
          <a:xfrm>
            <a:off x="3771900" y="64770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pocket</a:t>
            </a:r>
          </a:p>
        </p:txBody>
      </p:sp>
      <p:cxnSp>
        <p:nvCxnSpPr>
          <p:cNvPr id="65" name="Straight Arrow Connector 64"/>
          <p:cNvCxnSpPr>
            <a:stCxn id="6" idx="4"/>
            <a:endCxn id="63" idx="0"/>
          </p:cNvCxnSpPr>
          <p:nvPr/>
        </p:nvCxnSpPr>
        <p:spPr>
          <a:xfrm rot="5400000">
            <a:off x="4286332" y="5943518"/>
            <a:ext cx="800100" cy="266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rot="17279078">
            <a:off x="4042716" y="5864842"/>
            <a:ext cx="937238" cy="369332"/>
          </a:xfrm>
          <a:prstGeom prst="rect">
            <a:avLst/>
          </a:prstGeom>
          <a:noFill/>
        </p:spPr>
        <p:txBody>
          <a:bodyPr wrap="none" rtlCol="0">
            <a:spAutoFit/>
          </a:bodyPr>
          <a:lstStyle/>
          <a:p>
            <a:r>
              <a:rPr lang="en-US" dirty="0" smtClean="0"/>
              <a:t>location</a:t>
            </a:r>
            <a:endParaRPr lang="en-US" dirty="0"/>
          </a:p>
        </p:txBody>
      </p:sp>
      <p:sp>
        <p:nvSpPr>
          <p:cNvPr id="67" name="Oval 66"/>
          <p:cNvSpPr/>
          <p:nvPr/>
        </p:nvSpPr>
        <p:spPr>
          <a:xfrm>
            <a:off x="8039100" y="3200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building</a:t>
            </a:r>
          </a:p>
        </p:txBody>
      </p:sp>
      <p:cxnSp>
        <p:nvCxnSpPr>
          <p:cNvPr id="69" name="Straight Arrow Connector 68"/>
          <p:cNvCxnSpPr>
            <a:endCxn id="67" idx="4"/>
          </p:cNvCxnSpPr>
          <p:nvPr/>
        </p:nvCxnSpPr>
        <p:spPr>
          <a:xfrm rot="5400000" flipH="1" flipV="1">
            <a:off x="7915275" y="4162425"/>
            <a:ext cx="10287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7924800" y="12954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person</a:t>
            </a:r>
          </a:p>
        </p:txBody>
      </p:sp>
      <p:cxnSp>
        <p:nvCxnSpPr>
          <p:cNvPr id="72" name="Straight Arrow Connector 71"/>
          <p:cNvCxnSpPr/>
          <p:nvPr/>
        </p:nvCxnSpPr>
        <p:spPr>
          <a:xfrm rot="10800000" flipV="1">
            <a:off x="6629400" y="1964295"/>
            <a:ext cx="1447964" cy="13123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0800000" flipV="1">
            <a:off x="6781800" y="2057400"/>
            <a:ext cx="1447964" cy="13123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rot="19174409">
            <a:off x="7069333" y="2103737"/>
            <a:ext cx="748923" cy="369332"/>
          </a:xfrm>
          <a:prstGeom prst="rect">
            <a:avLst/>
          </a:prstGeom>
          <a:noFill/>
        </p:spPr>
        <p:txBody>
          <a:bodyPr wrap="none" rtlCol="0">
            <a:spAutoFit/>
          </a:bodyPr>
          <a:lstStyle/>
          <a:p>
            <a:r>
              <a:rPr lang="en-US" dirty="0" smtClean="0"/>
              <a:t>wants</a:t>
            </a:r>
            <a:endParaRPr lang="en-US" dirty="0"/>
          </a:p>
        </p:txBody>
      </p:sp>
      <p:cxnSp>
        <p:nvCxnSpPr>
          <p:cNvPr id="77" name="Straight Arrow Connector 76"/>
          <p:cNvCxnSpPr>
            <a:stCxn id="70" idx="4"/>
            <a:endCxn id="67" idx="0"/>
          </p:cNvCxnSpPr>
          <p:nvPr/>
        </p:nvCxnSpPr>
        <p:spPr>
          <a:xfrm rot="16200000" flipH="1">
            <a:off x="8229600" y="2609850"/>
            <a:ext cx="1066800"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rot="19174409">
            <a:off x="7511156" y="2482430"/>
            <a:ext cx="506794" cy="369332"/>
          </a:xfrm>
          <a:prstGeom prst="rect">
            <a:avLst/>
          </a:prstGeom>
          <a:noFill/>
        </p:spPr>
        <p:txBody>
          <a:bodyPr wrap="none" rtlCol="0">
            <a:spAutoFit/>
          </a:bodyPr>
          <a:lstStyle/>
          <a:p>
            <a:r>
              <a:rPr lang="en-US" dirty="0" smtClean="0"/>
              <a:t>has</a:t>
            </a:r>
            <a:endParaRPr lang="en-US" dirty="0"/>
          </a:p>
        </p:txBody>
      </p:sp>
      <p:sp>
        <p:nvSpPr>
          <p:cNvPr id="79" name="Oval 78"/>
          <p:cNvSpPr/>
          <p:nvPr/>
        </p:nvSpPr>
        <p:spPr>
          <a:xfrm>
            <a:off x="6591300" y="-6858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expense</a:t>
            </a:r>
          </a:p>
        </p:txBody>
      </p:sp>
      <p:cxnSp>
        <p:nvCxnSpPr>
          <p:cNvPr id="81" name="Straight Arrow Connector 80"/>
          <p:cNvCxnSpPr>
            <a:stCxn id="79" idx="4"/>
            <a:endCxn id="32" idx="0"/>
          </p:cNvCxnSpPr>
          <p:nvPr/>
        </p:nvCxnSpPr>
        <p:spPr>
          <a:xfrm rot="5400000">
            <a:off x="6534150" y="228600"/>
            <a:ext cx="914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rot="18664126">
            <a:off x="6266052" y="350670"/>
            <a:ext cx="1098302" cy="369332"/>
          </a:xfrm>
          <a:prstGeom prst="rect">
            <a:avLst/>
          </a:prstGeom>
          <a:noFill/>
        </p:spPr>
        <p:txBody>
          <a:bodyPr wrap="none" rtlCol="0">
            <a:spAutoFit/>
          </a:bodyPr>
          <a:lstStyle/>
          <a:p>
            <a:r>
              <a:rPr lang="en-US" dirty="0" smtClean="0"/>
              <a:t>related to</a:t>
            </a:r>
            <a:endParaRPr lang="en-US" dirty="0"/>
          </a:p>
        </p:txBody>
      </p:sp>
      <p:cxnSp>
        <p:nvCxnSpPr>
          <p:cNvPr id="85" name="Straight Arrow Connector 84"/>
          <p:cNvCxnSpPr>
            <a:stCxn id="36" idx="5"/>
            <a:endCxn id="67" idx="1"/>
          </p:cNvCxnSpPr>
          <p:nvPr/>
        </p:nvCxnSpPr>
        <p:spPr>
          <a:xfrm rot="16200000" flipH="1">
            <a:off x="5431000" y="486288"/>
            <a:ext cx="2150504" cy="35232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rot="1982620">
            <a:off x="5134835" y="1631023"/>
            <a:ext cx="851515" cy="369332"/>
          </a:xfrm>
          <a:prstGeom prst="rect">
            <a:avLst/>
          </a:prstGeom>
          <a:noFill/>
        </p:spPr>
        <p:txBody>
          <a:bodyPr wrap="none" rtlCol="0">
            <a:spAutoFit/>
          </a:bodyPr>
          <a:lstStyle/>
          <a:p>
            <a:r>
              <a:rPr lang="en-US" dirty="0" smtClean="0"/>
              <a:t>type of</a:t>
            </a:r>
            <a:endParaRPr lang="en-US" dirty="0"/>
          </a:p>
        </p:txBody>
      </p:sp>
      <p:cxnSp>
        <p:nvCxnSpPr>
          <p:cNvPr id="88" name="Straight Arrow Connector 87"/>
          <p:cNvCxnSpPr>
            <a:stCxn id="70" idx="1"/>
            <a:endCxn id="79" idx="5"/>
          </p:cNvCxnSpPr>
          <p:nvPr/>
        </p:nvCxnSpPr>
        <p:spPr>
          <a:xfrm rot="16200000" flipV="1">
            <a:off x="7344848" y="609436"/>
            <a:ext cx="1388504" cy="228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70" idx="0"/>
          </p:cNvCxnSpPr>
          <p:nvPr/>
        </p:nvCxnSpPr>
        <p:spPr>
          <a:xfrm rot="5400000" flipH="1" flipV="1">
            <a:off x="7905750" y="495300"/>
            <a:ext cx="1600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rot="15606393">
            <a:off x="7154270" y="545588"/>
            <a:ext cx="1415772" cy="369332"/>
          </a:xfrm>
          <a:prstGeom prst="rect">
            <a:avLst/>
          </a:prstGeom>
          <a:noFill/>
        </p:spPr>
        <p:txBody>
          <a:bodyPr wrap="none" rtlCol="0">
            <a:spAutoFit/>
          </a:bodyPr>
          <a:lstStyle/>
          <a:p>
            <a:r>
              <a:rPr lang="en-US" dirty="0" smtClean="0"/>
              <a:t>doesn’t want</a:t>
            </a:r>
            <a:endParaRPr lang="en-US" dirty="0"/>
          </a:p>
        </p:txBody>
      </p:sp>
      <p:sp>
        <p:nvSpPr>
          <p:cNvPr id="94" name="TextBox 93"/>
          <p:cNvSpPr txBox="1"/>
          <p:nvPr/>
        </p:nvSpPr>
        <p:spPr>
          <a:xfrm rot="16200000">
            <a:off x="8268581" y="469388"/>
            <a:ext cx="506794" cy="369332"/>
          </a:xfrm>
          <a:prstGeom prst="rect">
            <a:avLst/>
          </a:prstGeom>
          <a:noFill/>
        </p:spPr>
        <p:txBody>
          <a:bodyPr wrap="none" rtlCol="0">
            <a:spAutoFit/>
          </a:bodyPr>
          <a:lstStyle/>
          <a:p>
            <a:r>
              <a:rPr lang="en-US" dirty="0" smtClean="0"/>
              <a:t>has</a:t>
            </a:r>
            <a:endParaRPr lang="en-US" dirty="0"/>
          </a:p>
        </p:txBody>
      </p:sp>
      <p:cxnSp>
        <p:nvCxnSpPr>
          <p:cNvPr id="96" name="Straight Arrow Connector 95"/>
          <p:cNvCxnSpPr>
            <a:endCxn id="36" idx="0"/>
          </p:cNvCxnSpPr>
          <p:nvPr/>
        </p:nvCxnSpPr>
        <p:spPr>
          <a:xfrm rot="5400000">
            <a:off x="3819525" y="-142875"/>
            <a:ext cx="838200" cy="361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7" idx="3"/>
          </p:cNvCxnSpPr>
          <p:nvPr/>
        </p:nvCxnSpPr>
        <p:spPr>
          <a:xfrm rot="5400000">
            <a:off x="-1118569" y="2843667"/>
            <a:ext cx="2827852" cy="11622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90500" y="-685800"/>
            <a:ext cx="1943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cashier</a:t>
            </a:r>
          </a:p>
        </p:txBody>
      </p:sp>
      <p:cxnSp>
        <p:nvCxnSpPr>
          <p:cNvPr id="109" name="Straight Arrow Connector 108"/>
          <p:cNvCxnSpPr>
            <a:stCxn id="107" idx="5"/>
            <a:endCxn id="36" idx="2"/>
          </p:cNvCxnSpPr>
          <p:nvPr/>
        </p:nvCxnSpPr>
        <p:spPr>
          <a:xfrm rot="16200000" flipH="1">
            <a:off x="2044244" y="-165556"/>
            <a:ext cx="846652" cy="1237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rot="17617152">
            <a:off x="-326854" y="2700709"/>
            <a:ext cx="1313180" cy="369332"/>
          </a:xfrm>
          <a:prstGeom prst="rect">
            <a:avLst/>
          </a:prstGeom>
          <a:noFill/>
        </p:spPr>
        <p:txBody>
          <a:bodyPr wrap="none" rtlCol="0">
            <a:spAutoFit/>
          </a:bodyPr>
          <a:lstStyle/>
          <a:p>
            <a:r>
              <a:rPr lang="en-US" dirty="0" smtClean="0"/>
              <a:t>takes object</a:t>
            </a:r>
            <a:endParaRPr lang="en-US" dirty="0"/>
          </a:p>
        </p:txBody>
      </p:sp>
      <p:sp>
        <p:nvSpPr>
          <p:cNvPr id="113" name="TextBox 112"/>
          <p:cNvSpPr txBox="1"/>
          <p:nvPr/>
        </p:nvSpPr>
        <p:spPr>
          <a:xfrm rot="2029610">
            <a:off x="1934887" y="391654"/>
            <a:ext cx="937238" cy="369332"/>
          </a:xfrm>
          <a:prstGeom prst="rect">
            <a:avLst/>
          </a:prstGeom>
          <a:noFill/>
        </p:spPr>
        <p:txBody>
          <a:bodyPr wrap="none" rtlCol="0">
            <a:spAutoFit/>
          </a:bodyPr>
          <a:lstStyle/>
          <a:p>
            <a:r>
              <a:rPr lang="en-US" dirty="0" smtClean="0"/>
              <a:t>location</a:t>
            </a:r>
            <a:endParaRPr lang="en-US" dirty="0"/>
          </a:p>
        </p:txBody>
      </p:sp>
      <p:cxnSp>
        <p:nvCxnSpPr>
          <p:cNvPr id="115" name="Straight Arrow Connector 114"/>
          <p:cNvCxnSpPr>
            <a:stCxn id="107" idx="7"/>
            <a:endCxn id="70" idx="1"/>
          </p:cNvCxnSpPr>
          <p:nvPr/>
        </p:nvCxnSpPr>
        <p:spPr>
          <a:xfrm rot="16200000" flipH="1">
            <a:off x="4010702" y="-2724710"/>
            <a:ext cx="1981200" cy="63045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rot="18375749">
            <a:off x="7823571" y="4306457"/>
            <a:ext cx="851515" cy="369332"/>
          </a:xfrm>
          <a:prstGeom prst="rect">
            <a:avLst/>
          </a:prstGeom>
          <a:noFill/>
        </p:spPr>
        <p:txBody>
          <a:bodyPr wrap="none" rtlCol="0">
            <a:spAutoFit/>
          </a:bodyPr>
          <a:lstStyle/>
          <a:p>
            <a:r>
              <a:rPr lang="en-US" dirty="0" smtClean="0"/>
              <a:t>type of</a:t>
            </a:r>
            <a:endParaRPr lang="en-US" dirty="0"/>
          </a:p>
        </p:txBody>
      </p:sp>
      <p:sp>
        <p:nvSpPr>
          <p:cNvPr id="119" name="Oval 118"/>
          <p:cNvSpPr/>
          <p:nvPr/>
        </p:nvSpPr>
        <p:spPr>
          <a:xfrm>
            <a:off x="5791200" y="6477000"/>
            <a:ext cx="15621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company</a:t>
            </a:r>
          </a:p>
        </p:txBody>
      </p:sp>
      <p:cxnSp>
        <p:nvCxnSpPr>
          <p:cNvPr id="121" name="Straight Arrow Connector 120"/>
          <p:cNvCxnSpPr>
            <a:stCxn id="22" idx="4"/>
            <a:endCxn id="119" idx="0"/>
          </p:cNvCxnSpPr>
          <p:nvPr/>
        </p:nvCxnSpPr>
        <p:spPr>
          <a:xfrm rot="5400000">
            <a:off x="6591300" y="5695950"/>
            <a:ext cx="762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endCxn id="5" idx="4"/>
          </p:cNvCxnSpPr>
          <p:nvPr/>
        </p:nvCxnSpPr>
        <p:spPr>
          <a:xfrm rot="16200000" flipV="1">
            <a:off x="5014978" y="5176772"/>
            <a:ext cx="2438400" cy="162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6" name="TextBox 125"/>
          <p:cNvSpPr txBox="1"/>
          <p:nvPr/>
        </p:nvSpPr>
        <p:spPr>
          <a:xfrm rot="19021901">
            <a:off x="6710170" y="5935616"/>
            <a:ext cx="851515" cy="369332"/>
          </a:xfrm>
          <a:prstGeom prst="rect">
            <a:avLst/>
          </a:prstGeom>
          <a:noFill/>
        </p:spPr>
        <p:txBody>
          <a:bodyPr wrap="none" rtlCol="0">
            <a:spAutoFit/>
          </a:bodyPr>
          <a:lstStyle/>
          <a:p>
            <a:r>
              <a:rPr lang="en-US" dirty="0" smtClean="0"/>
              <a:t>type of</a:t>
            </a:r>
            <a:endParaRPr lang="en-US" dirty="0"/>
          </a:p>
        </p:txBody>
      </p:sp>
      <p:sp>
        <p:nvSpPr>
          <p:cNvPr id="127" name="TextBox 126"/>
          <p:cNvSpPr txBox="1"/>
          <p:nvPr/>
        </p:nvSpPr>
        <p:spPr>
          <a:xfrm rot="5043564">
            <a:off x="6128704" y="5039483"/>
            <a:ext cx="506794" cy="369332"/>
          </a:xfrm>
          <a:prstGeom prst="rect">
            <a:avLst/>
          </a:prstGeom>
          <a:noFill/>
        </p:spPr>
        <p:txBody>
          <a:bodyPr wrap="none" rtlCol="0">
            <a:spAutoFit/>
          </a:bodyPr>
          <a:lstStyle/>
          <a:p>
            <a:r>
              <a:rPr lang="en-US" dirty="0" smtClean="0"/>
              <a:t>has</a:t>
            </a:r>
            <a:endParaRPr lang="en-US" dirty="0"/>
          </a:p>
        </p:txBody>
      </p:sp>
      <p:cxnSp>
        <p:nvCxnSpPr>
          <p:cNvPr id="129" name="Straight Arrow Connector 128"/>
          <p:cNvCxnSpPr>
            <a:stCxn id="22" idx="5"/>
          </p:cNvCxnSpPr>
          <p:nvPr/>
        </p:nvCxnSpPr>
        <p:spPr>
          <a:xfrm rot="16200000" flipH="1">
            <a:off x="8511042" y="5005842"/>
            <a:ext cx="503752" cy="16765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rot="1061371">
            <a:off x="8498995" y="5499905"/>
            <a:ext cx="647909" cy="369332"/>
          </a:xfrm>
          <a:prstGeom prst="rect">
            <a:avLst/>
          </a:prstGeom>
          <a:noFill/>
        </p:spPr>
        <p:txBody>
          <a:bodyPr wrap="none" rtlCol="0">
            <a:spAutoFit/>
          </a:bodyPr>
          <a:lstStyle/>
          <a:p>
            <a:r>
              <a:rPr lang="en-US" dirty="0" smtClean="0"/>
              <a:t>is for</a:t>
            </a:r>
            <a:endParaRPr lang="en-US" dirty="0"/>
          </a:p>
        </p:txBody>
      </p:sp>
      <p:cxnSp>
        <p:nvCxnSpPr>
          <p:cNvPr id="134" name="Straight Arrow Connector 133"/>
          <p:cNvCxnSpPr>
            <a:endCxn id="7" idx="1"/>
          </p:cNvCxnSpPr>
          <p:nvPr/>
        </p:nvCxnSpPr>
        <p:spPr>
          <a:xfrm>
            <a:off x="-457200" y="457200"/>
            <a:ext cx="1333664" cy="960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rot="2201566">
            <a:off x="19831" y="753527"/>
            <a:ext cx="955047" cy="369332"/>
          </a:xfrm>
          <a:prstGeom prst="rect">
            <a:avLst/>
          </a:prstGeom>
          <a:noFill/>
        </p:spPr>
        <p:txBody>
          <a:bodyPr wrap="none" rtlCol="0">
            <a:spAutoFit/>
          </a:bodyPr>
          <a:lstStyle/>
          <a:p>
            <a:r>
              <a:rPr lang="en-US" dirty="0" smtClean="0"/>
              <a:t>requires</a:t>
            </a:r>
            <a:endParaRPr lang="en-US"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ConceptNet</a:t>
            </a:r>
            <a:r>
              <a:rPr lang="en-US" dirty="0" smtClean="0"/>
              <a:t> as a vector space</a:t>
            </a:r>
            <a:endParaRPr lang="en-US" dirty="0"/>
          </a:p>
        </p:txBody>
      </p:sp>
      <p:pic>
        <p:nvPicPr>
          <p:cNvPr id="4" name="Picture 3" descr="analogyspace_good.png"/>
          <p:cNvPicPr>
            <a:picLocks noChangeAspect="1"/>
          </p:cNvPicPr>
          <p:nvPr/>
        </p:nvPicPr>
        <p:blipFill>
          <a:blip r:embed="rId3"/>
          <a:stretch>
            <a:fillRect/>
          </a:stretch>
        </p:blipFill>
        <p:spPr>
          <a:xfrm>
            <a:off x="609600" y="1330960"/>
            <a:ext cx="7315200" cy="55270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 example: Querying </a:t>
            </a:r>
            <a:r>
              <a:rPr lang="en-US" dirty="0" err="1" smtClean="0"/>
              <a:t>ConceptNet</a:t>
            </a:r>
            <a:endParaRPr lang="en-US" dirty="0"/>
          </a:p>
        </p:txBody>
      </p:sp>
      <p:sp>
        <p:nvSpPr>
          <p:cNvPr id="3" name="Content Placeholder 2"/>
          <p:cNvSpPr>
            <a:spLocks noGrp="1"/>
          </p:cNvSpPr>
          <p:nvPr>
            <p:ph idx="1"/>
          </p:nvPr>
        </p:nvSpPr>
        <p:spPr/>
        <p:txBody>
          <a:bodyPr/>
          <a:lstStyle/>
          <a:p>
            <a:r>
              <a:rPr lang="en-US" dirty="0" smtClean="0"/>
              <a:t>See API documentation linked from:</a:t>
            </a:r>
          </a:p>
          <a:p>
            <a:pPr>
              <a:buNone/>
            </a:pPr>
            <a:r>
              <a:rPr lang="en-US" dirty="0" smtClean="0"/>
              <a:t>	</a:t>
            </a:r>
            <a:r>
              <a:rPr lang="en-US" dirty="0" smtClean="0">
                <a:hlinkClick r:id="rId3"/>
              </a:rPr>
              <a:t>http://conceptnet5.media.mit.edu</a:t>
            </a:r>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incompatible representations</a:t>
            </a:r>
            <a:endParaRPr lang="en-US" dirty="0"/>
          </a:p>
        </p:txBody>
      </p:sp>
      <p:sp>
        <p:nvSpPr>
          <p:cNvPr id="3" name="Content Placeholder 2"/>
          <p:cNvSpPr>
            <a:spLocks noGrp="1"/>
          </p:cNvSpPr>
          <p:nvPr>
            <p:ph idx="1"/>
          </p:nvPr>
        </p:nvSpPr>
        <p:spPr/>
        <p:txBody>
          <a:bodyPr/>
          <a:lstStyle/>
          <a:p>
            <a:r>
              <a:rPr lang="en-US" dirty="0" smtClean="0"/>
              <a:t>Supervised text classification</a:t>
            </a:r>
          </a:p>
          <a:p>
            <a:r>
              <a:rPr lang="en-US" dirty="0" smtClean="0"/>
              <a:t>Unsupervised document similarity</a:t>
            </a:r>
          </a:p>
          <a:p>
            <a:r>
              <a:rPr lang="en-US" dirty="0" smtClean="0"/>
              <a:t>Domain-general word associations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incompatible representations</a:t>
            </a:r>
            <a:endParaRPr lang="en-US" dirty="0"/>
          </a:p>
        </p:txBody>
      </p:sp>
      <p:sp>
        <p:nvSpPr>
          <p:cNvPr id="3" name="Content Placeholder 2"/>
          <p:cNvSpPr>
            <a:spLocks noGrp="1"/>
          </p:cNvSpPr>
          <p:nvPr>
            <p:ph idx="1"/>
          </p:nvPr>
        </p:nvSpPr>
        <p:spPr/>
        <p:txBody>
          <a:bodyPr/>
          <a:lstStyle/>
          <a:p>
            <a:r>
              <a:rPr lang="en-US" dirty="0" smtClean="0"/>
              <a:t>Supervised text classification</a:t>
            </a:r>
          </a:p>
          <a:p>
            <a:r>
              <a:rPr lang="en-US" dirty="0" smtClean="0"/>
              <a:t>Unsupervised document similarity</a:t>
            </a:r>
          </a:p>
          <a:p>
            <a:r>
              <a:rPr lang="en-US" dirty="0" smtClean="0"/>
              <a:t>Domain-general word associations</a:t>
            </a:r>
          </a:p>
          <a:p>
            <a:endParaRPr lang="en-US" dirty="0" smtClean="0"/>
          </a:p>
          <a:p>
            <a:r>
              <a:rPr lang="en-US" dirty="0" smtClean="0"/>
              <a:t>It would be nice if one model could do all of these.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25116" y="274638"/>
            <a:ext cx="8229600" cy="1143000"/>
          </a:xfrm>
        </p:spPr>
        <p:txBody>
          <a:bodyPr/>
          <a:lstStyle/>
          <a:p>
            <a:r>
              <a:rPr lang="en-US" dirty="0" smtClean="0"/>
              <a:t>We made Luminoso</a:t>
            </a:r>
            <a:endParaRPr lang="en-US" dirty="0"/>
          </a:p>
        </p:txBody>
      </p:sp>
      <p:pic>
        <p:nvPicPr>
          <p:cNvPr id="4" name="Content Placeholder 3" descr="Screen Shot 2013-09-18 at 12.54.23 AM.png"/>
          <p:cNvPicPr>
            <a:picLocks noGrp="1" noChangeAspect="1"/>
          </p:cNvPicPr>
          <p:nvPr>
            <p:ph idx="1"/>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5" r="-1505"/>
          <a:stretch>
            <a:fillRect/>
          </a:stretch>
        </p:blipFill>
        <p:spPr>
          <a:xfrm>
            <a:off x="-152401" y="1524585"/>
            <a:ext cx="9420687" cy="5181015"/>
          </a:xfrm>
        </p:spPr>
      </p:pic>
      <p:pic>
        <p:nvPicPr>
          <p:cNvPr id="5" name="Picture 4" descr="logo.png"/>
          <p:cNvPicPr>
            <a:picLocks noChangeAspect="1"/>
          </p:cNvPicPr>
          <p:nvPr/>
        </p:nvPicPr>
        <p:blipFill>
          <a:blip r:embed="rId4"/>
          <a:stretch>
            <a:fillRect/>
          </a:stretch>
        </p:blipFill>
        <p:spPr>
          <a:xfrm>
            <a:off x="0" y="6190314"/>
            <a:ext cx="2057400" cy="66768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3230562"/>
          </a:xfrm>
        </p:spPr>
        <p:txBody>
          <a:bodyPr>
            <a:normAutofit fontScale="90000"/>
          </a:bodyPr>
          <a:lstStyle/>
          <a:p>
            <a:r>
              <a:rPr lang="en-US" dirty="0" smtClean="0"/>
              <a:t>We want you to get more information out of text.</a:t>
            </a:r>
            <a:br>
              <a:rPr lang="en-US" dirty="0" smtClean="0"/>
            </a:br>
            <a:r>
              <a:rPr lang="en-US" dirty="0" smtClean="0"/>
              <a:t/>
            </a:r>
            <a:br>
              <a:rPr lang="en-US" dirty="0" smtClean="0"/>
            </a:br>
            <a:r>
              <a:rPr lang="en-US" sz="4000" dirty="0" smtClean="0"/>
              <a:t>We want everyone to be able to play.</a:t>
            </a:r>
            <a:r>
              <a:rPr lang="en-US" dirty="0" smtClean="0"/>
              <a:t/>
            </a:r>
            <a:br>
              <a:rPr lang="en-US" dirty="0" smtClean="0"/>
            </a:br>
            <a:r>
              <a:rPr lang="en-US" sz="4000" dirty="0" smtClean="0"/>
              <a:t>Help us alpha or beta test.</a:t>
            </a:r>
            <a:br>
              <a:rPr lang="en-US" sz="4000" dirty="0" smtClean="0"/>
            </a:br>
            <a:r>
              <a:rPr lang="en-US" sz="4000" dirty="0" smtClean="0"/>
              <a:t>(We’ll give you free access.)</a:t>
            </a:r>
            <a:r>
              <a:rPr lang="en-US" dirty="0" smtClean="0"/>
              <a:t/>
            </a:r>
            <a:br>
              <a:rPr lang="en-US" dirty="0" smtClean="0"/>
            </a:br>
            <a:r>
              <a:rPr lang="en-US" dirty="0"/>
              <a:t/>
            </a:r>
            <a:br>
              <a:rPr lang="en-US" dirty="0"/>
            </a:br>
            <a:r>
              <a:rPr lang="en-US" dirty="0" smtClean="0"/>
              <a:t>Email us: </a:t>
            </a:r>
            <a:r>
              <a:rPr lang="en-US" dirty="0" err="1" smtClean="0"/>
              <a:t>hub@luminoso.com</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615481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all</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Code and slides:</a:t>
            </a:r>
          </a:p>
          <a:p>
            <a:pPr>
              <a:buNone/>
            </a:pPr>
            <a:r>
              <a:rPr lang="en-US" dirty="0" smtClean="0"/>
              <a:t>	</a:t>
            </a:r>
            <a:r>
              <a:rPr lang="en-US" dirty="0" smtClean="0">
                <a:hlinkClick r:id="rId2"/>
              </a:rPr>
              <a:t>http://github.com/rspeer/text-as-data</a:t>
            </a:r>
            <a:endParaRPr lang="en-US" dirty="0" smtClean="0"/>
          </a:p>
          <a:p>
            <a:pPr>
              <a:buNone/>
            </a:pPr>
            <a:endParaRPr lang="en-US" dirty="0" smtClean="0"/>
          </a:p>
          <a:p>
            <a:pPr>
              <a:buNone/>
            </a:pPr>
            <a:r>
              <a:rPr lang="en-US" dirty="0" smtClean="0"/>
              <a:t>Cool things we work on:</a:t>
            </a:r>
          </a:p>
          <a:p>
            <a:pPr>
              <a:buNone/>
            </a:pPr>
            <a:r>
              <a:rPr lang="en-US" dirty="0" smtClean="0"/>
              <a:t>	</a:t>
            </a:r>
            <a:r>
              <a:rPr lang="en-US" dirty="0" smtClean="0">
                <a:hlinkClick r:id="rId3"/>
              </a:rPr>
              <a:t>http://conceptnet5.media.mit.edu</a:t>
            </a:r>
            <a:endParaRPr lang="en-US" dirty="0" smtClean="0"/>
          </a:p>
          <a:p>
            <a:pPr>
              <a:buNone/>
            </a:pPr>
            <a:r>
              <a:rPr lang="en-US" dirty="0" smtClean="0"/>
              <a:t>	</a:t>
            </a:r>
            <a:r>
              <a:rPr lang="en-US" dirty="0" smtClean="0">
                <a:hlinkClick r:id="rId4"/>
              </a:rPr>
              <a:t>http://luminoso.com</a:t>
            </a:r>
            <a:endParaRPr lang="en-US" dirty="0" smtClean="0"/>
          </a:p>
          <a:p>
            <a:pPr>
              <a:buNone/>
            </a:pPr>
            <a:endParaRPr lang="en-US" dirty="0" smtClean="0"/>
          </a:p>
          <a:p>
            <a:pPr>
              <a:buNone/>
            </a:pPr>
            <a:r>
              <a:rPr lang="en-US" dirty="0" smtClean="0"/>
              <a:t>Email us: </a:t>
            </a:r>
            <a:r>
              <a:rPr lang="en-US" dirty="0" err="1" smtClean="0"/>
              <a:t>havasi@luminoso.com</a:t>
            </a: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219200"/>
            <a:ext cx="8229600" cy="1143000"/>
          </a:xfrm>
        </p:spPr>
        <p:txBody>
          <a:bodyPr>
            <a:normAutofit fontScale="90000"/>
          </a:bodyPr>
          <a:lstStyle/>
          <a:p>
            <a:pPr eaLnBrk="1" hangingPunct="1"/>
            <a:r>
              <a:rPr lang="en-US" dirty="0" smtClean="0">
                <a:latin typeface="Georgia Bold" charset="0"/>
                <a:ea typeface="ＭＳ Ｐゴシック" charset="0"/>
                <a:cs typeface="ＭＳ Ｐゴシック" charset="0"/>
              </a:rPr>
              <a:t>“British left waffles on Falkland Islands”</a:t>
            </a:r>
            <a:endParaRPr lang="en-US" dirty="0">
              <a:latin typeface="Georgia Bold" charset="0"/>
              <a:ea typeface="ＭＳ Ｐゴシック" charset="0"/>
              <a:cs typeface="ＭＳ Ｐゴシック" charset="0"/>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362200" y="3733800"/>
            <a:ext cx="4419600" cy="29495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94900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 example: Querying </a:t>
            </a:r>
            <a:r>
              <a:rPr lang="en-US" dirty="0" err="1" smtClean="0"/>
              <a:t>WordNet</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Naïve </a:t>
            </a:r>
            <a:r>
              <a:rPr lang="en-US" dirty="0" err="1" smtClean="0"/>
              <a:t>Bayes</a:t>
            </a:r>
            <a:r>
              <a:rPr lang="en-US" dirty="0" smtClean="0"/>
              <a:t> is so naïve!</a:t>
            </a:r>
            <a:endParaRPr lang="en-US" dirty="0"/>
          </a:p>
        </p:txBody>
      </p:sp>
      <p:sp>
        <p:nvSpPr>
          <p:cNvPr id="3" name="Content Placeholder 2"/>
          <p:cNvSpPr>
            <a:spLocks noGrp="1"/>
          </p:cNvSpPr>
          <p:nvPr>
            <p:ph idx="1"/>
          </p:nvPr>
        </p:nvSpPr>
        <p:spPr/>
        <p:txBody>
          <a:bodyPr>
            <a:normAutofit/>
          </a:bodyPr>
          <a:lstStyle/>
          <a:p>
            <a:r>
              <a:rPr lang="en-US" dirty="0" smtClean="0"/>
              <a:t>Sure, its fundamental assumption is wrong</a:t>
            </a:r>
          </a:p>
          <a:p>
            <a:r>
              <a:rPr lang="en-US" dirty="0" smtClean="0"/>
              <a:t>Often, it works anyway</a:t>
            </a:r>
          </a:p>
          <a:p>
            <a:r>
              <a:rPr lang="en-US" dirty="0" smtClean="0"/>
              <a:t>On NLP tasks, NB is blazingly fast and surprisingly effective</a:t>
            </a:r>
          </a:p>
          <a:p>
            <a:endParaRPr lang="en-US" dirty="0" smtClean="0"/>
          </a:p>
          <a:p>
            <a:pPr>
              <a:buNone/>
            </a:pPr>
            <a:r>
              <a:rPr lang="en-US" dirty="0" smtClean="0"/>
              <a:t>	(See “The Optimality of Naive </a:t>
            </a:r>
            <a:r>
              <a:rPr lang="en-US" dirty="0" err="1" smtClean="0"/>
              <a:t>Bayes</a:t>
            </a:r>
            <a:r>
              <a:rPr lang="en-US" dirty="0" smtClean="0"/>
              <a:t>”, Harry Zhang, AAAI 2004)</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a:t>
            </a:r>
            <a:endParaRPr lang="en-US" dirty="0"/>
          </a:p>
        </p:txBody>
      </p:sp>
      <p:pic>
        <p:nvPicPr>
          <p:cNvPr id="4" name="Picture 5" descr="Picture 4"/>
          <p:cNvPicPr>
            <a:picLocks noChangeAspect="1" noChangeArrowheads="1"/>
          </p:cNvPicPr>
          <p:nvPr/>
        </p:nvPicPr>
        <p:blipFill>
          <a:blip r:embed="rId3"/>
          <a:srcRect/>
          <a:stretch>
            <a:fillRect/>
          </a:stretch>
        </p:blipFill>
        <p:spPr bwMode="auto">
          <a:xfrm>
            <a:off x="276225" y="2590800"/>
            <a:ext cx="8715375" cy="2124075"/>
          </a:xfrm>
          <a:prstGeom prst="rect">
            <a:avLst/>
          </a:prstGeom>
          <a:noFill/>
        </p:spPr>
      </p:pic>
      <p:sp>
        <p:nvSpPr>
          <p:cNvPr id="5" name="TextBox 4"/>
          <p:cNvSpPr txBox="1"/>
          <p:nvPr/>
        </p:nvSpPr>
        <p:spPr>
          <a:xfrm>
            <a:off x="609600" y="2524780"/>
            <a:ext cx="2225676" cy="523220"/>
          </a:xfrm>
          <a:prstGeom prst="rect">
            <a:avLst/>
          </a:prstGeom>
          <a:solidFill>
            <a:schemeClr val="bg1"/>
          </a:solidFill>
        </p:spPr>
        <p:txBody>
          <a:bodyPr wrap="square" rtlCol="0">
            <a:spAutoFit/>
          </a:bodyPr>
          <a:lstStyle/>
          <a:p>
            <a:r>
              <a:rPr lang="en-US" sz="2800" dirty="0" smtClean="0">
                <a:solidFill>
                  <a:srgbClr val="3366FF"/>
                </a:solidFill>
                <a:latin typeface="Trebuchet MS"/>
                <a:cs typeface="Trebuchet MS"/>
              </a:rPr>
              <a:t>documents</a:t>
            </a:r>
            <a:endParaRPr lang="en-US" sz="2800" dirty="0">
              <a:solidFill>
                <a:srgbClr val="3366FF"/>
              </a:solidFill>
              <a:latin typeface="Trebuchet MS"/>
              <a:cs typeface="Trebuchet MS"/>
            </a:endParaRPr>
          </a:p>
        </p:txBody>
      </p:sp>
      <p:sp>
        <p:nvSpPr>
          <p:cNvPr id="6" name="TextBox 5"/>
          <p:cNvSpPr txBox="1"/>
          <p:nvPr/>
        </p:nvSpPr>
        <p:spPr>
          <a:xfrm>
            <a:off x="6918324" y="2524780"/>
            <a:ext cx="2225676" cy="523220"/>
          </a:xfrm>
          <a:prstGeom prst="rect">
            <a:avLst/>
          </a:prstGeom>
          <a:solidFill>
            <a:schemeClr val="bg1"/>
          </a:solidFill>
        </p:spPr>
        <p:txBody>
          <a:bodyPr wrap="square" rtlCol="0">
            <a:spAutoFit/>
          </a:bodyPr>
          <a:lstStyle/>
          <a:p>
            <a:r>
              <a:rPr lang="en-US" sz="2800" dirty="0" smtClean="0">
                <a:solidFill>
                  <a:srgbClr val="3366FF"/>
                </a:solidFill>
                <a:latin typeface="Trebuchet MS"/>
                <a:cs typeface="Trebuchet MS"/>
              </a:rPr>
              <a:t>documents</a:t>
            </a:r>
            <a:endParaRPr lang="en-US" sz="2800" dirty="0">
              <a:solidFill>
                <a:srgbClr val="3366FF"/>
              </a:solidFill>
              <a:latin typeface="Trebuchet MS"/>
              <a:cs typeface="Trebuchet MS"/>
            </a:endParaRPr>
          </a:p>
        </p:txBody>
      </p:sp>
      <p:sp>
        <p:nvSpPr>
          <p:cNvPr id="7" name="TextBox 6"/>
          <p:cNvSpPr txBox="1"/>
          <p:nvPr/>
        </p:nvSpPr>
        <p:spPr>
          <a:xfrm rot="16200000">
            <a:off x="-688648" y="3426152"/>
            <a:ext cx="2225676" cy="523220"/>
          </a:xfrm>
          <a:prstGeom prst="rect">
            <a:avLst/>
          </a:prstGeom>
          <a:solidFill>
            <a:schemeClr val="bg1"/>
          </a:solidFill>
        </p:spPr>
        <p:txBody>
          <a:bodyPr wrap="square" rtlCol="0">
            <a:spAutoFit/>
          </a:bodyPr>
          <a:lstStyle/>
          <a:p>
            <a:pPr algn="ctr"/>
            <a:r>
              <a:rPr lang="en-US" sz="2800" dirty="0" smtClean="0">
                <a:solidFill>
                  <a:srgbClr val="3366FF"/>
                </a:solidFill>
                <a:latin typeface="Trebuchet MS"/>
                <a:cs typeface="Trebuchet MS"/>
              </a:rPr>
              <a:t>terms</a:t>
            </a:r>
            <a:endParaRPr lang="en-US" sz="2800" dirty="0">
              <a:solidFill>
                <a:srgbClr val="3366FF"/>
              </a:solidFill>
              <a:latin typeface="Trebuchet MS"/>
              <a:cs typeface="Trebuchet MS"/>
            </a:endParaRPr>
          </a:p>
        </p:txBody>
      </p:sp>
      <p:sp>
        <p:nvSpPr>
          <p:cNvPr id="8" name="TextBox 7"/>
          <p:cNvSpPr txBox="1"/>
          <p:nvPr/>
        </p:nvSpPr>
        <p:spPr>
          <a:xfrm rot="16200000">
            <a:off x="2283152" y="3442029"/>
            <a:ext cx="2225676" cy="523220"/>
          </a:xfrm>
          <a:prstGeom prst="rect">
            <a:avLst/>
          </a:prstGeom>
          <a:solidFill>
            <a:schemeClr val="bg1"/>
          </a:solidFill>
        </p:spPr>
        <p:txBody>
          <a:bodyPr wrap="square" rtlCol="0">
            <a:spAutoFit/>
          </a:bodyPr>
          <a:lstStyle/>
          <a:p>
            <a:pPr algn="ctr"/>
            <a:r>
              <a:rPr lang="en-US" sz="2800" dirty="0" smtClean="0">
                <a:solidFill>
                  <a:srgbClr val="3366FF"/>
                </a:solidFill>
                <a:latin typeface="Trebuchet MS"/>
                <a:cs typeface="Trebuchet MS"/>
              </a:rPr>
              <a:t>terms</a:t>
            </a:r>
            <a:endParaRPr lang="en-US" sz="2800" dirty="0">
              <a:solidFill>
                <a:srgbClr val="3366FF"/>
              </a:solidFill>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4" descr="Picture 2"/>
          <p:cNvPicPr>
            <a:picLocks noChangeAspect="1" noChangeArrowheads="1"/>
          </p:cNvPicPr>
          <p:nvPr/>
        </p:nvPicPr>
        <p:blipFill>
          <a:blip r:embed="rId3"/>
          <a:srcRect/>
          <a:stretch>
            <a:fillRect/>
          </a:stretch>
        </p:blipFill>
        <p:spPr bwMode="auto">
          <a:xfrm>
            <a:off x="195263" y="2514600"/>
            <a:ext cx="8872537" cy="2271713"/>
          </a:xfrm>
          <a:prstGeom prst="rect">
            <a:avLst/>
          </a:prstGeom>
          <a:noFill/>
        </p:spPr>
      </p:pic>
      <p:sp>
        <p:nvSpPr>
          <p:cNvPr id="2" name="Title 1"/>
          <p:cNvSpPr>
            <a:spLocks noGrp="1"/>
          </p:cNvSpPr>
          <p:nvPr>
            <p:ph type="title"/>
          </p:nvPr>
        </p:nvSpPr>
        <p:spPr/>
        <p:txBody>
          <a:bodyPr/>
          <a:lstStyle/>
          <a:p>
            <a:r>
              <a:rPr lang="en-US" dirty="0" smtClean="0"/>
              <a:t>Dimensionality reduction</a:t>
            </a:r>
            <a:endParaRPr lang="en-US" dirty="0"/>
          </a:p>
        </p:txBody>
      </p:sp>
      <p:sp>
        <p:nvSpPr>
          <p:cNvPr id="5" name="TextBox 4"/>
          <p:cNvSpPr txBox="1"/>
          <p:nvPr/>
        </p:nvSpPr>
        <p:spPr>
          <a:xfrm>
            <a:off x="609600" y="2524780"/>
            <a:ext cx="2225676" cy="523220"/>
          </a:xfrm>
          <a:prstGeom prst="rect">
            <a:avLst/>
          </a:prstGeom>
          <a:solidFill>
            <a:schemeClr val="bg1"/>
          </a:solidFill>
        </p:spPr>
        <p:txBody>
          <a:bodyPr wrap="square" rtlCol="0">
            <a:spAutoFit/>
          </a:bodyPr>
          <a:lstStyle/>
          <a:p>
            <a:r>
              <a:rPr lang="en-US" sz="2800" dirty="0" smtClean="0">
                <a:solidFill>
                  <a:srgbClr val="3366FF"/>
                </a:solidFill>
                <a:latin typeface="Trebuchet MS"/>
                <a:cs typeface="Trebuchet MS"/>
              </a:rPr>
              <a:t>documents</a:t>
            </a:r>
            <a:endParaRPr lang="en-US" sz="2800" dirty="0">
              <a:solidFill>
                <a:srgbClr val="3366FF"/>
              </a:solidFill>
              <a:latin typeface="Trebuchet MS"/>
              <a:cs typeface="Trebuchet MS"/>
            </a:endParaRPr>
          </a:p>
        </p:txBody>
      </p:sp>
      <p:sp>
        <p:nvSpPr>
          <p:cNvPr id="6" name="TextBox 5"/>
          <p:cNvSpPr txBox="1"/>
          <p:nvPr/>
        </p:nvSpPr>
        <p:spPr>
          <a:xfrm>
            <a:off x="6918324" y="2524780"/>
            <a:ext cx="2225676" cy="523220"/>
          </a:xfrm>
          <a:prstGeom prst="rect">
            <a:avLst/>
          </a:prstGeom>
          <a:solidFill>
            <a:schemeClr val="bg1"/>
          </a:solidFill>
        </p:spPr>
        <p:txBody>
          <a:bodyPr wrap="square" rtlCol="0">
            <a:spAutoFit/>
          </a:bodyPr>
          <a:lstStyle/>
          <a:p>
            <a:r>
              <a:rPr lang="en-US" sz="2800" dirty="0" smtClean="0">
                <a:solidFill>
                  <a:srgbClr val="3366FF"/>
                </a:solidFill>
                <a:latin typeface="Trebuchet MS"/>
                <a:cs typeface="Trebuchet MS"/>
              </a:rPr>
              <a:t>documents</a:t>
            </a:r>
            <a:endParaRPr lang="en-US" sz="2800" dirty="0">
              <a:solidFill>
                <a:srgbClr val="3366FF"/>
              </a:solidFill>
              <a:latin typeface="Trebuchet MS"/>
              <a:cs typeface="Trebuchet MS"/>
            </a:endParaRPr>
          </a:p>
        </p:txBody>
      </p:sp>
      <p:sp>
        <p:nvSpPr>
          <p:cNvPr id="7" name="TextBox 6"/>
          <p:cNvSpPr txBox="1"/>
          <p:nvPr/>
        </p:nvSpPr>
        <p:spPr>
          <a:xfrm rot="16200000">
            <a:off x="-688648" y="3426152"/>
            <a:ext cx="2225676" cy="523220"/>
          </a:xfrm>
          <a:prstGeom prst="rect">
            <a:avLst/>
          </a:prstGeom>
          <a:solidFill>
            <a:schemeClr val="bg1"/>
          </a:solidFill>
        </p:spPr>
        <p:txBody>
          <a:bodyPr wrap="square" rtlCol="0">
            <a:spAutoFit/>
          </a:bodyPr>
          <a:lstStyle/>
          <a:p>
            <a:pPr algn="ctr"/>
            <a:r>
              <a:rPr lang="en-US" sz="2800" dirty="0" smtClean="0">
                <a:solidFill>
                  <a:srgbClr val="3366FF"/>
                </a:solidFill>
                <a:latin typeface="Trebuchet MS"/>
                <a:cs typeface="Trebuchet MS"/>
              </a:rPr>
              <a:t>terms</a:t>
            </a:r>
            <a:endParaRPr lang="en-US" sz="2800" dirty="0">
              <a:solidFill>
                <a:srgbClr val="3366FF"/>
              </a:solidFill>
              <a:latin typeface="Trebuchet MS"/>
              <a:cs typeface="Trebuchet MS"/>
            </a:endParaRPr>
          </a:p>
        </p:txBody>
      </p:sp>
      <p:sp>
        <p:nvSpPr>
          <p:cNvPr id="8" name="TextBox 7"/>
          <p:cNvSpPr txBox="1"/>
          <p:nvPr/>
        </p:nvSpPr>
        <p:spPr>
          <a:xfrm rot="16200000">
            <a:off x="2283152" y="3442029"/>
            <a:ext cx="2225676" cy="523220"/>
          </a:xfrm>
          <a:prstGeom prst="rect">
            <a:avLst/>
          </a:prstGeom>
          <a:solidFill>
            <a:schemeClr val="bg1"/>
          </a:solidFill>
        </p:spPr>
        <p:txBody>
          <a:bodyPr wrap="square" rtlCol="0">
            <a:spAutoFit/>
          </a:bodyPr>
          <a:lstStyle/>
          <a:p>
            <a:pPr algn="ctr"/>
            <a:r>
              <a:rPr lang="en-US" sz="2800" dirty="0" smtClean="0">
                <a:solidFill>
                  <a:srgbClr val="3366FF"/>
                </a:solidFill>
                <a:latin typeface="Trebuchet MS"/>
                <a:cs typeface="Trebuchet MS"/>
              </a:rPr>
              <a:t>terms</a:t>
            </a:r>
            <a:endParaRPr lang="en-US" sz="2800" dirty="0">
              <a:solidFill>
                <a:srgbClr val="3366FF"/>
              </a:solidFill>
              <a:latin typeface="Trebuchet MS"/>
              <a:cs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atin typeface="Georgia Bold" charset="0"/>
                <a:ea typeface="ＭＳ Ｐゴシック" charset="0"/>
                <a:cs typeface="ＭＳ Ｐゴシック" charset="0"/>
              </a:rPr>
              <a:t>A multi-lingual world</a:t>
            </a:r>
          </a:p>
        </p:txBody>
      </p:sp>
      <p:pic>
        <p:nvPicPr>
          <p:cNvPr id="3" name="Content Placeholder 2" descr="754px-Letter_to_Russia_with_krokozyabry.jpg"/>
          <p:cNvPicPr>
            <a:picLocks noGrp="1" noChangeAspect="1"/>
          </p:cNvPicPr>
          <p:nvPr>
            <p:ph idx="1"/>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15386" b="15386"/>
          <a:stretch>
            <a:fillRect/>
          </a:stretch>
        </p:blip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34523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ja-JP" dirty="0" smtClean="0">
                <a:latin typeface="Georgia Bold" charset="0"/>
                <a:ea typeface="ＭＳ Ｐゴシック" charset="0"/>
                <a:cs typeface="ＭＳ Ｐゴシック" charset="0"/>
              </a:rPr>
              <a:t>“</a:t>
            </a:r>
            <a:r>
              <a:rPr lang="en-US" dirty="0" smtClean="0">
                <a:latin typeface="Georgia Bold" charset="0"/>
                <a:ea typeface="ＭＳ Ｐゴシック" charset="0"/>
                <a:cs typeface="ＭＳ Ｐゴシック" charset="0"/>
              </a:rPr>
              <a:t>Much Debate</a:t>
            </a:r>
            <a:r>
              <a:rPr lang="en-US" altLang="ja-JP" dirty="0" smtClean="0">
                <a:latin typeface="Georgia Bold" charset="0"/>
                <a:ea typeface="ＭＳ Ｐゴシック" charset="0"/>
                <a:cs typeface="ＭＳ Ｐゴシック" charset="0"/>
              </a:rPr>
              <a:t>”</a:t>
            </a:r>
            <a:endParaRPr lang="en-US" dirty="0">
              <a:latin typeface="Georgia Bold" charset="0"/>
              <a:ea typeface="ＭＳ Ｐゴシック" charset="0"/>
              <a:cs typeface="ＭＳ Ｐゴシック" charset="0"/>
            </a:endParaRPr>
          </a:p>
        </p:txBody>
      </p:sp>
      <p:pic>
        <p:nvPicPr>
          <p:cNvPr id="39939" name="Picture 5" descr="27898845-S-1.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2286000"/>
            <a:ext cx="4813300" cy="32004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39940" name="Picture 6" descr="noam-chomsky-4.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715000" y="2286000"/>
            <a:ext cx="3379788" cy="35052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8197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9874" y="1219200"/>
            <a:ext cx="8229600" cy="1143000"/>
          </a:xfrm>
        </p:spPr>
        <p:txBody>
          <a:bodyPr/>
          <a:lstStyle/>
          <a:p>
            <a:r>
              <a:rPr lang="en-US" dirty="0" smtClean="0">
                <a:latin typeface="Georgia Bold" charset="0"/>
                <a:ea typeface="ＭＳ Ｐゴシック" charset="0"/>
                <a:cs typeface="ＭＳ Ｐゴシック" charset="0"/>
              </a:rPr>
              <a:t>“I </a:t>
            </a:r>
            <a:r>
              <a:rPr lang="en-US" dirty="0">
                <a:latin typeface="Georgia Bold" charset="0"/>
                <a:ea typeface="ＭＳ Ｐゴシック" charset="0"/>
                <a:cs typeface="ＭＳ Ｐゴシック" charset="0"/>
              </a:rPr>
              <a:t>made her </a:t>
            </a:r>
            <a:r>
              <a:rPr lang="en-US" dirty="0" smtClean="0">
                <a:latin typeface="Georgia Bold" charset="0"/>
                <a:ea typeface="ＭＳ Ｐゴシック" charset="0"/>
                <a:cs typeface="ＭＳ Ｐゴシック" charset="0"/>
              </a:rPr>
              <a:t>duck”</a:t>
            </a:r>
            <a:endParaRPr lang="en-US" dirty="0">
              <a:latin typeface="Georgia Bold" charset="0"/>
              <a:ea typeface="ＭＳ Ｐゴシック" charset="0"/>
              <a:cs typeface="ＭＳ Ｐゴシック" charset="0"/>
            </a:endParaRPr>
          </a:p>
        </p:txBody>
      </p:sp>
      <p:pic>
        <p:nvPicPr>
          <p:cNvPr id="30724" name="Picture 3"/>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276600" y="3116652"/>
            <a:ext cx="2514600" cy="286346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09100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1219200"/>
            <a:ext cx="8229600" cy="1143000"/>
          </a:xfrm>
        </p:spPr>
        <p:txBody>
          <a:bodyPr>
            <a:normAutofit fontScale="90000"/>
          </a:bodyPr>
          <a:lstStyle/>
          <a:p>
            <a:r>
              <a:rPr lang="en-US" dirty="0" smtClean="0">
                <a:latin typeface="Georgia Bold" charset="0"/>
                <a:ea typeface="ＭＳ Ｐゴシック" charset="0"/>
                <a:cs typeface="ＭＳ Ｐゴシック" charset="0"/>
              </a:rPr>
              <a:t>“I shot an elephant in my pajamas”</a:t>
            </a:r>
            <a:endParaRPr lang="en-US" dirty="0">
              <a:latin typeface="Georgia Bold" charset="0"/>
              <a:ea typeface="ＭＳ Ｐゴシック" charset="0"/>
              <a:cs typeface="ＭＳ Ｐゴシック" charset="0"/>
            </a:endParaRPr>
          </a:p>
        </p:txBody>
      </p:sp>
      <p:pic>
        <p:nvPicPr>
          <p:cNvPr id="32771" name="Content Placeholder 3" descr="elephant_125.jpg"/>
          <p:cNvPicPr>
            <a:picLocks noGrp="1" noChangeAspect="1"/>
          </p:cNvPicPr>
          <p:nvPr>
            <p:ph idx="1"/>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a:xfrm>
            <a:off x="2133600" y="2511425"/>
            <a:ext cx="4572000" cy="3965575"/>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90668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atin typeface="Georgia Bold" charset="0"/>
                <a:ea typeface="ＭＳ Ｐゴシック" charset="0"/>
                <a:cs typeface="ＭＳ Ｐゴシック" charset="0"/>
              </a:rPr>
              <a:t>A multi-lingual world</a:t>
            </a:r>
          </a:p>
        </p:txBody>
      </p:sp>
      <p:pic>
        <p:nvPicPr>
          <p:cNvPr id="36867" name="Content Placeholder 3" descr="Screen shot 2012-02-02 at 6.17.18 PM.png"/>
          <p:cNvPicPr>
            <a:picLocks noGrp="1" noChangeAspect="1"/>
          </p:cNvPicPr>
          <p:nvPr>
            <p:ph idx="1"/>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a:xfrm>
            <a:off x="1860550" y="1981200"/>
            <a:ext cx="5422900" cy="4114800"/>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44294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itle 1"/>
          <p:cNvSpPr>
            <a:spLocks noGrp="1"/>
          </p:cNvSpPr>
          <p:nvPr>
            <p:ph type="title"/>
          </p:nvPr>
        </p:nvSpPr>
        <p:spPr>
          <a:xfrm>
            <a:off x="685800" y="2857500"/>
            <a:ext cx="7772400" cy="1143000"/>
          </a:xfrm>
        </p:spPr>
        <p:txBody>
          <a:bodyPr>
            <a:normAutofit/>
          </a:bodyPr>
          <a:lstStyle/>
          <a:p>
            <a:r>
              <a:rPr lang="en-US" dirty="0" smtClean="0">
                <a:latin typeface="Georgia Bold" charset="0"/>
                <a:ea typeface="ＭＳ Ｐゴシック" charset="0"/>
                <a:cs typeface="ＭＳ Ｐゴシック" charset="0"/>
              </a:rPr>
              <a:t>You can still get things done.</a:t>
            </a:r>
            <a:endParaRPr lang="en-US" dirty="0">
              <a:latin typeface="Georgia Bold" charset="0"/>
              <a:ea typeface="ＭＳ Ｐゴシック" charset="0"/>
              <a:cs typeface="ＭＳ Ｐゴシック"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3441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7320</TotalTime>
  <Words>2247</Words>
  <Application>Microsoft Macintosh PowerPoint</Application>
  <PresentationFormat>On-screen Show (4:3)</PresentationFormat>
  <Paragraphs>403</Paragraphs>
  <Slides>55</Slides>
  <Notes>42</Notes>
  <HiddenSlides>0</HiddenSlides>
  <MMClips>0</MMClips>
  <ScaleCrop>false</ScaleCrop>
  <HeadingPairs>
    <vt:vector size="4" baseType="variant">
      <vt:variant>
        <vt:lpstr>Design Template</vt:lpstr>
      </vt:variant>
      <vt:variant>
        <vt:i4>1</vt:i4>
      </vt:variant>
      <vt:variant>
        <vt:lpstr>Slide Titles</vt:lpstr>
      </vt:variant>
      <vt:variant>
        <vt:i4>55</vt:i4>
      </vt:variant>
    </vt:vector>
  </HeadingPairs>
  <TitlesOfParts>
    <vt:vector size="56" baseType="lpstr">
      <vt:lpstr>Office Theme</vt:lpstr>
      <vt:lpstr>How does text become data?</vt:lpstr>
      <vt:lpstr>Wouldn’t it be cool if we could communicate with a computer?</vt:lpstr>
      <vt:lpstr>Text</vt:lpstr>
      <vt:lpstr>Language is ambiguous  (and you can’t really fix it)</vt:lpstr>
      <vt:lpstr>“British left waffles on Falkland Islands”</vt:lpstr>
      <vt:lpstr>“I made her duck”</vt:lpstr>
      <vt:lpstr>“I shot an elephant in my pajamas”</vt:lpstr>
      <vt:lpstr>A multi-lingual world</vt:lpstr>
      <vt:lpstr>You can still get things done.</vt:lpstr>
      <vt:lpstr>Classification</vt:lpstr>
      <vt:lpstr>Similarity between documents</vt:lpstr>
      <vt:lpstr>Search</vt:lpstr>
      <vt:lpstr>In this talk</vt:lpstr>
      <vt:lpstr>Python example: word splitting and normalizing</vt:lpstr>
      <vt:lpstr>Simple word counts</vt:lpstr>
      <vt:lpstr>N-gram models</vt:lpstr>
      <vt:lpstr>Documents are “bags of words”</vt:lpstr>
      <vt:lpstr>Which N-grams are interesting?</vt:lpstr>
      <vt:lpstr>Which N-grams are interesting?</vt:lpstr>
      <vt:lpstr>Python example: interesting N-grams</vt:lpstr>
      <vt:lpstr>Text classification</vt:lpstr>
      <vt:lpstr>Text classification</vt:lpstr>
      <vt:lpstr>Overview of Naïve Bayes classification </vt:lpstr>
      <vt:lpstr>Python example: Classification with NLTK and scikit-learn</vt:lpstr>
      <vt:lpstr>Text similarity</vt:lpstr>
      <vt:lpstr>Text similarity</vt:lpstr>
      <vt:lpstr>TF-IDF normalization</vt:lpstr>
      <vt:lpstr>TF-IDF normalization</vt:lpstr>
      <vt:lpstr>Vector-space similarity</vt:lpstr>
      <vt:lpstr>Dimensionality reduction</vt:lpstr>
      <vt:lpstr>Vector spaces group words and documents by meaning</vt:lpstr>
      <vt:lpstr>Python example: Unsupervised text similarity using gensim</vt:lpstr>
      <vt:lpstr>Similarity of movie reviews</vt:lpstr>
      <vt:lpstr>Similarity of movie reviews</vt:lpstr>
      <vt:lpstr>Similarity of movie reviews</vt:lpstr>
      <vt:lpstr>Is this all there is to word meaning?</vt:lpstr>
      <vt:lpstr>Modeling word meanings</vt:lpstr>
      <vt:lpstr>Slide 38</vt:lpstr>
      <vt:lpstr>Slide 39</vt:lpstr>
      <vt:lpstr>Slide 40</vt:lpstr>
      <vt:lpstr>Slide 41</vt:lpstr>
      <vt:lpstr>ConceptNet as a vector space</vt:lpstr>
      <vt:lpstr>Python example: Querying ConceptNet</vt:lpstr>
      <vt:lpstr>Many incompatible representations</vt:lpstr>
      <vt:lpstr>Many incompatible representations</vt:lpstr>
      <vt:lpstr>We made Luminoso</vt:lpstr>
      <vt:lpstr>We want you to get more information out of text.  We want everyone to be able to play. Help us alpha or beta test. (We’ll give you free access.)  Email us: hub@luminoso.com</vt:lpstr>
      <vt:lpstr>That’s all</vt:lpstr>
      <vt:lpstr>Extra slides</vt:lpstr>
      <vt:lpstr>Python example: Querying WordNet</vt:lpstr>
      <vt:lpstr>But Naïve Bayes is so naïve!</vt:lpstr>
      <vt:lpstr>Dimensionality reduction</vt:lpstr>
      <vt:lpstr>Dimensionality reduction</vt:lpstr>
      <vt:lpstr>A multi-lingual world</vt:lpstr>
      <vt:lpstr>“Much Debate”</vt:lpstr>
    </vt:vector>
  </TitlesOfParts>
  <Company>MIT</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text become data?</dc:title>
  <dc:creator>Robert Speer</dc:creator>
  <cp:lastModifiedBy>Robert Speer</cp:lastModifiedBy>
  <cp:revision>98</cp:revision>
  <cp:lastPrinted>2013-07-27T13:52:31Z</cp:lastPrinted>
  <dcterms:created xsi:type="dcterms:W3CDTF">2013-09-19T03:19:12Z</dcterms:created>
  <dcterms:modified xsi:type="dcterms:W3CDTF">2013-09-19T14:10:21Z</dcterms:modified>
</cp:coreProperties>
</file>